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media/image2.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lvl1pPr>
    <a:lvl2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lvl2pPr>
    <a:lvl3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lvl3pPr>
    <a:lvl4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lvl4pPr>
    <a:lvl5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lvl5pPr>
    <a:lvl6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lvl6pPr>
    <a:lvl7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lvl7pPr>
    <a:lvl8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lvl8pPr>
    <a:lvl9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b="def" i="def"/>
      <a:tcStyle>
        <a:tcBdr/>
        <a:fill>
          <a:solidFill>
            <a:srgbClr val="87CED4">
              <a:alpha val="2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b="def" i="def"/>
      <a:tcStyle>
        <a:tcBdr/>
        <a:fill>
          <a:solidFill>
            <a:srgbClr val="5DC123">
              <a:alpha val="19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000000"/>
        </a:fontRef>
        <a:srgbClr val="000000"/>
      </a:tcTxStyle>
      <a:tcStyle>
        <a:tcBdr>
          <a:left>
            <a:ln w="254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254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254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254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4" name="Shape 134"/>
          <p:cNvSpPr/>
          <p:nvPr>
            <p:ph type="sldImg"/>
          </p:nvPr>
        </p:nvSpPr>
        <p:spPr>
          <a:xfrm>
            <a:off x="1143000" y="685800"/>
            <a:ext cx="4572000" cy="3429000"/>
          </a:xfrm>
          <a:prstGeom prst="rect">
            <a:avLst/>
          </a:prstGeom>
        </p:spPr>
        <p:txBody>
          <a:bodyPr/>
          <a:lstStyle/>
          <a:p>
            <a:pPr/>
          </a:p>
        </p:txBody>
      </p:sp>
      <p:sp>
        <p:nvSpPr>
          <p:cNvPr id="135" name="Shape 13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Shape 166"/>
          <p:cNvSpPr/>
          <p:nvPr>
            <p:ph type="sldImg"/>
          </p:nvPr>
        </p:nvSpPr>
        <p:spPr>
          <a:prstGeom prst="rect">
            <a:avLst/>
          </a:prstGeom>
        </p:spPr>
        <p:txBody>
          <a:bodyPr/>
          <a:lstStyle/>
          <a:p>
            <a:pPr/>
          </a:p>
        </p:txBody>
      </p:sp>
      <p:sp>
        <p:nvSpPr>
          <p:cNvPr id="167" name="Shape 167"/>
          <p:cNvSpPr/>
          <p:nvPr>
            <p:ph type="body" sz="quarter" idx="1"/>
          </p:nvPr>
        </p:nvSpPr>
        <p:spPr>
          <a:prstGeom prst="rect">
            <a:avLst/>
          </a:prstGeom>
        </p:spPr>
        <p:txBody>
          <a:bodyPr/>
          <a:lstStyle/>
          <a:p>
            <a:pPr/>
            <a:r>
              <a:t>We start with WSJTX, then we add JTAlert and Gridtracker.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Shape 172"/>
          <p:cNvSpPr/>
          <p:nvPr>
            <p:ph type="sldImg"/>
          </p:nvPr>
        </p:nvSpPr>
        <p:spPr>
          <a:prstGeom prst="rect">
            <a:avLst/>
          </a:prstGeom>
        </p:spPr>
        <p:txBody>
          <a:bodyPr/>
          <a:lstStyle/>
          <a:p>
            <a:pPr/>
          </a:p>
        </p:txBody>
      </p:sp>
      <p:sp>
        <p:nvSpPr>
          <p:cNvPr id="173" name="Shape 173"/>
          <p:cNvSpPr/>
          <p:nvPr>
            <p:ph type="body" sz="quarter" idx="1"/>
          </p:nvPr>
        </p:nvSpPr>
        <p:spPr>
          <a:prstGeom prst="rect">
            <a:avLst/>
          </a:prstGeom>
        </p:spPr>
        <p:txBody>
          <a:bodyPr/>
          <a:lstStyle/>
          <a:p>
            <a:pPr/>
            <a:r>
              <a:t>QSO should not be automatic - WSJTX gets it wrong sometimes.</a:t>
            </a:r>
          </a:p>
          <a:p>
            <a:pPr/>
            <a:r>
              <a:t>Be kind and be a PSK Reporter since you’re going to be using PSK Report services</a:t>
            </a:r>
          </a:p>
          <a:p>
            <a:pPr/>
            <a:r>
              <a:t>This is the magic sauce - UDP Multicast Server. This is what tells WSJTX to broadcast events via multicast UDP packets, and what allows JTAlert and Gridtracker to receive information on what WSJTX is doing. Keep the address/port simple - you will be using it elsewhere as part of their configurations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Shape 182"/>
          <p:cNvSpPr/>
          <p:nvPr>
            <p:ph type="sldImg"/>
          </p:nvPr>
        </p:nvSpPr>
        <p:spPr>
          <a:prstGeom prst="rect">
            <a:avLst/>
          </a:prstGeom>
        </p:spPr>
        <p:txBody>
          <a:bodyPr/>
          <a:lstStyle/>
          <a:p>
            <a:pPr/>
          </a:p>
        </p:txBody>
      </p:sp>
      <p:sp>
        <p:nvSpPr>
          <p:cNvPr id="183" name="Shape 183"/>
          <p:cNvSpPr/>
          <p:nvPr>
            <p:ph type="body" sz="quarter" idx="1"/>
          </p:nvPr>
        </p:nvSpPr>
        <p:spPr>
          <a:prstGeom prst="rect">
            <a:avLst/>
          </a:prstGeom>
        </p:spPr>
        <p:txBody>
          <a:bodyPr/>
          <a:lstStyle/>
          <a:p>
            <a:pPr/>
            <a:r>
              <a:t>Excessive DT (Time Differential) happens when your computer clock is not synchronized with a global time server.</a:t>
            </a:r>
          </a:p>
          <a:p>
            <a:pPr/>
            <a:r>
              <a:t>Setting the signal dB level threshold makes it obvious which stations are going to be harder to get a QSO from. While -24 is not unheard of, it is not the norm.</a:t>
            </a:r>
          </a:p>
          <a:p>
            <a:pPr/>
            <a:r>
              <a:t>Setting the visible columns for what is most important for what screen real estate you may have.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2387600" y="2298700"/>
            <a:ext cx="19621500" cy="4648200"/>
          </a:xfrm>
          <a:prstGeom prst="rect">
            <a:avLst/>
          </a:prstGeom>
        </p:spPr>
        <p:txBody>
          <a:bodyPr anchor="b"/>
          <a:lstStyle/>
          <a:p>
            <a:pPr/>
            <a:r>
              <a:t>Title Text</a:t>
            </a:r>
          </a:p>
        </p:txBody>
      </p:sp>
      <p:sp>
        <p:nvSpPr>
          <p:cNvPr id="12" name="Body Level One…"/>
          <p:cNvSpPr txBox="1"/>
          <p:nvPr>
            <p:ph type="body" sz="quarter" idx="1"/>
          </p:nvPr>
        </p:nvSpPr>
        <p:spPr>
          <a:xfrm>
            <a:off x="2387600" y="7073900"/>
            <a:ext cx="19621500" cy="15875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3" name="Body Level One…"/>
          <p:cNvSpPr txBox="1"/>
          <p:nvPr>
            <p:ph type="body" idx="1"/>
          </p:nvPr>
        </p:nvSpPr>
        <p:spPr>
          <a:xfrm>
            <a:off x="1790700" y="1790700"/>
            <a:ext cx="20815300" cy="101473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01" name="Child looking through binoculars at a snowy mountain landscape"/>
          <p:cNvSpPr/>
          <p:nvPr>
            <p:ph type="pic" sz="half" idx="21"/>
          </p:nvPr>
        </p:nvSpPr>
        <p:spPr>
          <a:xfrm>
            <a:off x="12344400" y="7112000"/>
            <a:ext cx="10439400" cy="6959601"/>
          </a:xfrm>
          <a:prstGeom prst="rect">
            <a:avLst/>
          </a:prstGeom>
        </p:spPr>
        <p:txBody>
          <a:bodyPr lIns="91439" tIns="45719" rIns="91439" bIns="45719" anchor="t">
            <a:noAutofit/>
          </a:bodyPr>
          <a:lstStyle/>
          <a:p>
            <a:pPr/>
          </a:p>
        </p:txBody>
      </p:sp>
      <p:sp>
        <p:nvSpPr>
          <p:cNvPr id="102" name="Small rocky island covered with grass and surrounded by ocean with blue sky in the background"/>
          <p:cNvSpPr/>
          <p:nvPr>
            <p:ph type="pic" sz="half" idx="22"/>
          </p:nvPr>
        </p:nvSpPr>
        <p:spPr>
          <a:xfrm>
            <a:off x="12407900" y="190500"/>
            <a:ext cx="10363200" cy="6908800"/>
          </a:xfrm>
          <a:prstGeom prst="rect">
            <a:avLst/>
          </a:prstGeom>
        </p:spPr>
        <p:txBody>
          <a:bodyPr lIns="91439" tIns="45719" rIns="91439" bIns="45719" anchor="t">
            <a:noAutofit/>
          </a:bodyPr>
          <a:lstStyle/>
          <a:p>
            <a:pPr/>
          </a:p>
        </p:txBody>
      </p:sp>
      <p:sp>
        <p:nvSpPr>
          <p:cNvPr id="103" name="Red boat moored by a dock in a river with trees along the shoreline and a cloudy blue sky in the background"/>
          <p:cNvSpPr/>
          <p:nvPr>
            <p:ph type="pic" idx="23"/>
          </p:nvPr>
        </p:nvSpPr>
        <p:spPr>
          <a:xfrm>
            <a:off x="1583266" y="-1879600"/>
            <a:ext cx="10414001" cy="15621000"/>
          </a:xfrm>
          <a:prstGeom prst="rect">
            <a:avLst/>
          </a:prstGeom>
        </p:spPr>
        <p:txBody>
          <a:bodyPr lIns="91439" tIns="45719" rIns="91439" bIns="45719" anchor="t">
            <a:noAutofit/>
          </a:bodyPr>
          <a:lstStyle/>
          <a:p>
            <a:pPr/>
          </a:p>
        </p:txBody>
      </p:sp>
      <p:sp>
        <p:nvSpPr>
          <p:cNvPr id="104" name="Slide Number"/>
          <p:cNvSpPr txBox="1"/>
          <p:nvPr>
            <p:ph type="sldNum" sz="quarter" idx="2"/>
          </p:nvPr>
        </p:nvSpPr>
        <p:spPr>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1" name="–Johnny Appleseed"/>
          <p:cNvSpPr txBox="1"/>
          <p:nvPr>
            <p:ph type="body" sz="quarter" idx="21"/>
          </p:nvPr>
        </p:nvSpPr>
        <p:spPr>
          <a:xfrm>
            <a:off x="2387600" y="8953500"/>
            <a:ext cx="19621500" cy="685800"/>
          </a:xfrm>
          <a:prstGeom prst="rect">
            <a:avLst/>
          </a:prstGeom>
        </p:spPr>
        <p:txBody>
          <a:bodyPr anchor="t">
            <a:spAutoFit/>
          </a:bodyPr>
          <a:lstStyle>
            <a:lvl1pPr marL="0" indent="0" algn="ctr">
              <a:spcBef>
                <a:spcPts val="0"/>
              </a:spcBef>
              <a:buSzTx/>
              <a:buNone/>
              <a:defRPr b="1" sz="3800">
                <a:latin typeface="Helvetica"/>
                <a:ea typeface="Helvetica"/>
                <a:cs typeface="Helvetica"/>
                <a:sym typeface="Helvetica"/>
              </a:defRPr>
            </a:lvl1pPr>
          </a:lstStyle>
          <a:p>
            <a:pPr/>
            <a:r>
              <a:t>–Johnny Appleseed</a:t>
            </a:r>
          </a:p>
        </p:txBody>
      </p:sp>
      <p:sp>
        <p:nvSpPr>
          <p:cNvPr id="112" name="“Type a quote here.”"/>
          <p:cNvSpPr txBox="1"/>
          <p:nvPr>
            <p:ph type="body" sz="quarter" idx="22"/>
          </p:nvPr>
        </p:nvSpPr>
        <p:spPr>
          <a:xfrm>
            <a:off x="2387600" y="6007100"/>
            <a:ext cx="19621500" cy="952500"/>
          </a:xfrm>
          <a:prstGeom prst="rect">
            <a:avLst/>
          </a:prstGeom>
        </p:spPr>
        <p:txBody>
          <a:bodyPr>
            <a:spAutoFit/>
          </a:bodyPr>
          <a:lstStyle>
            <a:lvl1pPr marL="0" indent="0" algn="ctr">
              <a:spcBef>
                <a:spcPts val="3400"/>
              </a:spcBef>
              <a:buSzTx/>
              <a:buNone/>
              <a:defRPr sz="5600"/>
            </a:lvl1pPr>
          </a:lstStyle>
          <a:p>
            <a:pPr/>
            <a:r>
              <a:t>“Type a quote here.”</a:t>
            </a:r>
          </a:p>
        </p:txBody>
      </p:sp>
      <p:sp>
        <p:nvSpPr>
          <p:cNvPr id="113" name="Slide Number"/>
          <p:cNvSpPr txBox="1"/>
          <p:nvPr>
            <p:ph type="sldNum" sz="quarter" idx="2"/>
          </p:nvPr>
        </p:nvSpPr>
        <p:spPr>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20" name="Panoramic photo of two canoeists on a wide river with snowy mountains in the background"/>
          <p:cNvSpPr/>
          <p:nvPr>
            <p:ph type="pic" idx="21"/>
          </p:nvPr>
        </p:nvSpPr>
        <p:spPr>
          <a:xfrm>
            <a:off x="-47625" y="-2540000"/>
            <a:ext cx="24479250" cy="16319500"/>
          </a:xfrm>
          <a:prstGeom prst="rect">
            <a:avLst/>
          </a:prstGeom>
        </p:spPr>
        <p:txBody>
          <a:bodyPr lIns="91439" tIns="45719" rIns="91439" bIns="45719" anchor="t">
            <a:noAutofit/>
          </a:bodyPr>
          <a:lstStyle/>
          <a:p>
            <a:pPr/>
          </a:p>
        </p:txBody>
      </p:sp>
      <p:sp>
        <p:nvSpPr>
          <p:cNvPr id="121" name="Slide Number"/>
          <p:cNvSpPr txBox="1"/>
          <p:nvPr>
            <p:ph type="sldNum" sz="quarter" idx="2"/>
          </p:nvPr>
        </p:nvSpPr>
        <p:spPr>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8" name="Slide Number"/>
          <p:cNvSpPr txBox="1"/>
          <p:nvPr>
            <p:ph type="sldNum" sz="quarter" idx="2"/>
          </p:nvPr>
        </p:nvSpPr>
        <p:spPr>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anoramic photo of two canoeists on a wide river with snowy mountains in the background"/>
          <p:cNvSpPr/>
          <p:nvPr>
            <p:ph type="pic" idx="21"/>
          </p:nvPr>
        </p:nvSpPr>
        <p:spPr>
          <a:xfrm>
            <a:off x="2752725" y="-2489200"/>
            <a:ext cx="18840450" cy="12560300"/>
          </a:xfrm>
          <a:prstGeom prst="rect">
            <a:avLst/>
          </a:prstGeom>
        </p:spPr>
        <p:txBody>
          <a:bodyPr lIns="91439" tIns="45719" rIns="91439" bIns="45719" anchor="t">
            <a:noAutofit/>
          </a:bodyPr>
          <a:lstStyle/>
          <a:p>
            <a:pPr/>
          </a:p>
        </p:txBody>
      </p:sp>
      <p:sp>
        <p:nvSpPr>
          <p:cNvPr id="21" name="Title Text"/>
          <p:cNvSpPr txBox="1"/>
          <p:nvPr>
            <p:ph type="title"/>
          </p:nvPr>
        </p:nvSpPr>
        <p:spPr>
          <a:xfrm>
            <a:off x="2387600" y="9448800"/>
            <a:ext cx="19621500" cy="2006600"/>
          </a:xfrm>
          <a:prstGeom prst="rect">
            <a:avLst/>
          </a:prstGeom>
        </p:spPr>
        <p:txBody>
          <a:bodyPr anchor="b"/>
          <a:lstStyle/>
          <a:p>
            <a:pPr/>
            <a:r>
              <a:t>Title Text</a:t>
            </a:r>
          </a:p>
        </p:txBody>
      </p:sp>
      <p:sp>
        <p:nvSpPr>
          <p:cNvPr id="22" name="Body Level One…"/>
          <p:cNvSpPr txBox="1"/>
          <p:nvPr>
            <p:ph type="body" sz="quarter" idx="1"/>
          </p:nvPr>
        </p:nvSpPr>
        <p:spPr>
          <a:xfrm>
            <a:off x="2387600" y="11518900"/>
            <a:ext cx="19621500" cy="17145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2387600" y="4533900"/>
            <a:ext cx="19621500" cy="46482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Red boat moored by a dock in a river with trees along the shoreline and a cloudy blue sky in the background"/>
          <p:cNvSpPr/>
          <p:nvPr>
            <p:ph type="pic" idx="21"/>
          </p:nvPr>
        </p:nvSpPr>
        <p:spPr>
          <a:xfrm>
            <a:off x="12407900" y="-2159000"/>
            <a:ext cx="10337800" cy="15506702"/>
          </a:xfrm>
          <a:prstGeom prst="rect">
            <a:avLst/>
          </a:prstGeom>
        </p:spPr>
        <p:txBody>
          <a:bodyPr lIns="91439" tIns="45719" rIns="91439" bIns="45719" anchor="t">
            <a:noAutofit/>
          </a:bodyPr>
          <a:lstStyle/>
          <a:p>
            <a:pPr/>
          </a:p>
        </p:txBody>
      </p:sp>
      <p:sp>
        <p:nvSpPr>
          <p:cNvPr id="39" name="Title Text"/>
          <p:cNvSpPr txBox="1"/>
          <p:nvPr>
            <p:ph type="title"/>
          </p:nvPr>
        </p:nvSpPr>
        <p:spPr>
          <a:xfrm>
            <a:off x="1790700" y="1066800"/>
            <a:ext cx="10007600" cy="5626100"/>
          </a:xfrm>
          <a:prstGeom prst="rect">
            <a:avLst/>
          </a:prstGeom>
        </p:spPr>
        <p:txBody>
          <a:bodyPr anchor="b"/>
          <a:lstStyle>
            <a:lvl1pPr>
              <a:defRPr sz="8400"/>
            </a:lvl1pPr>
          </a:lstStyle>
          <a:p>
            <a:pPr/>
            <a:r>
              <a:t>Title Text</a:t>
            </a:r>
          </a:p>
        </p:txBody>
      </p:sp>
      <p:sp>
        <p:nvSpPr>
          <p:cNvPr id="40" name="Body Level One…"/>
          <p:cNvSpPr txBox="1"/>
          <p:nvPr>
            <p:ph type="body" sz="quarter" idx="1"/>
          </p:nvPr>
        </p:nvSpPr>
        <p:spPr>
          <a:xfrm>
            <a:off x="1790700" y="7035800"/>
            <a:ext cx="10007600" cy="56261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Red boat moored by a dock in a river with trees along the shoreline and a cloudy blue sky in the background"/>
          <p:cNvSpPr/>
          <p:nvPr>
            <p:ph type="pic" idx="21"/>
          </p:nvPr>
        </p:nvSpPr>
        <p:spPr>
          <a:xfrm>
            <a:off x="12496800" y="-1485900"/>
            <a:ext cx="10193867" cy="152908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790700" y="3644900"/>
            <a:ext cx="10007600" cy="8839200"/>
          </a:xfrm>
          <a:prstGeom prst="rect">
            <a:avLst/>
          </a:prstGeom>
        </p:spPr>
        <p:txBody>
          <a:bodyPr/>
          <a:lstStyle>
            <a:lvl1pPr marL="431800" indent="-431800">
              <a:spcBef>
                <a:spcPts val="5300"/>
              </a:spcBef>
              <a:defRPr sz="3800"/>
            </a:lvl1pPr>
            <a:lvl2pPr marL="863600" indent="-431800">
              <a:spcBef>
                <a:spcPts val="5300"/>
              </a:spcBef>
              <a:defRPr sz="3800"/>
            </a:lvl2pPr>
            <a:lvl3pPr marL="1295400" indent="-431800">
              <a:spcBef>
                <a:spcPts val="5300"/>
              </a:spcBef>
              <a:defRPr sz="3800"/>
            </a:lvl3pPr>
            <a:lvl4pPr marL="1727200" indent="-431800">
              <a:spcBef>
                <a:spcPts val="5300"/>
              </a:spcBef>
              <a:defRPr sz="3800"/>
            </a:lvl4pPr>
            <a:lvl5pPr marL="2159000" indent="-431800">
              <a:spcBef>
                <a:spcPts val="5300"/>
              </a:spcBef>
              <a:defRPr sz="3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5" name="Title Text"/>
          <p:cNvSpPr txBox="1"/>
          <p:nvPr>
            <p:ph type="title"/>
          </p:nvPr>
        </p:nvSpPr>
        <p:spPr>
          <a:prstGeom prst="rect">
            <a:avLst/>
          </a:prstGeom>
        </p:spPr>
        <p:txBody>
          <a:bodyPr/>
          <a:lstStyle/>
          <a:p>
            <a:pPr/>
            <a:r>
              <a:t>Title Text</a:t>
            </a:r>
          </a:p>
        </p:txBody>
      </p:sp>
      <p:sp>
        <p:nvSpPr>
          <p:cNvPr id="76" name="Body Level One…"/>
          <p:cNvSpPr txBox="1"/>
          <p:nvPr>
            <p:ph type="body" sz="half" idx="1"/>
          </p:nvPr>
        </p:nvSpPr>
        <p:spPr>
          <a:xfrm>
            <a:off x="1790700" y="3644900"/>
            <a:ext cx="10007600" cy="8839200"/>
          </a:xfrm>
          <a:prstGeom prst="rect">
            <a:avLst/>
          </a:prstGeom>
        </p:spPr>
        <p:txBody>
          <a:bodyPr/>
          <a:lstStyle>
            <a:lvl1pPr marL="431800" indent="-431800">
              <a:spcBef>
                <a:spcPts val="5300"/>
              </a:spcBef>
              <a:defRPr sz="3800"/>
            </a:lvl1pPr>
            <a:lvl2pPr marL="863600" indent="-431800">
              <a:spcBef>
                <a:spcPts val="5300"/>
              </a:spcBef>
              <a:defRPr sz="3800"/>
            </a:lvl2pPr>
            <a:lvl3pPr marL="1295400" indent="-431800">
              <a:spcBef>
                <a:spcPts val="5300"/>
              </a:spcBef>
              <a:defRPr sz="3800"/>
            </a:lvl3pPr>
            <a:lvl4pPr marL="1727200" indent="-431800">
              <a:spcBef>
                <a:spcPts val="5300"/>
              </a:spcBef>
              <a:defRPr sz="3800"/>
            </a:lvl4pPr>
            <a:lvl5pPr marL="2159000" indent="-431800">
              <a:spcBef>
                <a:spcPts val="5300"/>
              </a:spcBef>
              <a:defRPr sz="3800"/>
            </a:lvl5p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4" name="Title Text"/>
          <p:cNvSpPr txBox="1"/>
          <p:nvPr>
            <p:ph type="title"/>
          </p:nvPr>
        </p:nvSpPr>
        <p:spPr>
          <a:prstGeom prst="rect">
            <a:avLst/>
          </a:prstGeom>
        </p:spPr>
        <p:txBody>
          <a:bodyPr/>
          <a:lstStyle/>
          <a:p>
            <a:pPr/>
            <a:r>
              <a:t>Title Text</a:t>
            </a:r>
          </a:p>
        </p:txBody>
      </p:sp>
      <p:sp>
        <p:nvSpPr>
          <p:cNvPr id="85" name="Body Level One…"/>
          <p:cNvSpPr txBox="1"/>
          <p:nvPr>
            <p:ph type="body" sz="half" idx="1"/>
          </p:nvPr>
        </p:nvSpPr>
        <p:spPr>
          <a:xfrm>
            <a:off x="1790700" y="3644900"/>
            <a:ext cx="10007600" cy="8839200"/>
          </a:xfrm>
          <a:prstGeom prst="rect">
            <a:avLst/>
          </a:prstGeom>
        </p:spPr>
        <p:txBody>
          <a:bodyPr/>
          <a:lstStyle>
            <a:lvl1pPr marL="431800" indent="-431800">
              <a:spcBef>
                <a:spcPts val="5300"/>
              </a:spcBef>
              <a:defRPr sz="3800"/>
            </a:lvl1pPr>
            <a:lvl2pPr marL="863600" indent="-431800">
              <a:spcBef>
                <a:spcPts val="5300"/>
              </a:spcBef>
              <a:defRPr sz="3800"/>
            </a:lvl2pPr>
            <a:lvl3pPr marL="1295400" indent="-431800">
              <a:spcBef>
                <a:spcPts val="5300"/>
              </a:spcBef>
              <a:defRPr sz="3800"/>
            </a:lvl3pPr>
            <a:lvl4pPr marL="1727200" indent="-431800">
              <a:spcBef>
                <a:spcPts val="5300"/>
              </a:spcBef>
              <a:defRPr sz="3800"/>
            </a:lvl4pPr>
            <a:lvl5pPr marL="2159000" indent="-431800">
              <a:spcBef>
                <a:spcPts val="5300"/>
              </a:spcBef>
              <a:defRPr sz="3800"/>
            </a:lvl5p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1790700" y="571500"/>
            <a:ext cx="20815300" cy="2984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1790700" y="3644900"/>
            <a:ext cx="20815300" cy="883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5253" y="13004800"/>
            <a:ext cx="453238" cy="469900"/>
          </a:xfrm>
          <a:prstGeom prst="rect">
            <a:avLst/>
          </a:prstGeom>
          <a:ln w="12700">
            <a:miter lim="400000"/>
          </a:ln>
        </p:spPr>
        <p:txBody>
          <a:bodyPr wrap="none" lIns="50800" tIns="50800" rIns="50800" bIns="50800" anchor="b">
            <a:spAutoFit/>
          </a:bodyPr>
          <a:lstStyle>
            <a:lvl1pPr algn="ctr">
              <a:spcBef>
                <a:spcPts val="0"/>
              </a:spcBef>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Light"/>
        </a:defRPr>
      </a:lvl1pPr>
      <a:lvl2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Light"/>
        </a:defRPr>
      </a:lvl2pPr>
      <a:lvl3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Light"/>
        </a:defRPr>
      </a:lvl3pPr>
      <a:lvl4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Light"/>
        </a:defRPr>
      </a:lvl4pPr>
      <a:lvl5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Light"/>
        </a:defRPr>
      </a:lvl5pPr>
      <a:lvl6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Light"/>
        </a:defRPr>
      </a:lvl6pPr>
      <a:lvl7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Light"/>
        </a:defRPr>
      </a:lvl7pPr>
      <a:lvl8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Light"/>
        </a:defRPr>
      </a:lvl8pPr>
      <a:lvl9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Light"/>
        </a:defRPr>
      </a:lvl9pPr>
    </p:titleStyle>
    <p:bodyStyle>
      <a:lvl1pPr marL="609600" marR="0" indent="-609600" algn="l" defTabSz="825500" rtl="0" latinLnBrk="0">
        <a:lnSpc>
          <a:spcPct val="100000"/>
        </a:lnSpc>
        <a:spcBef>
          <a:spcPts val="5900"/>
        </a:spcBef>
        <a:spcAft>
          <a:spcPts val="0"/>
        </a:spcAft>
        <a:buClrTx/>
        <a:buSzPct val="75000"/>
        <a:buFontTx/>
        <a:buChar char="•"/>
        <a:tabLst/>
        <a:defRPr b="0" baseline="0" cap="none" i="0" spc="0" strike="noStrike" sz="5200" u="none">
          <a:solidFill>
            <a:srgbClr val="FFFFFF"/>
          </a:solidFill>
          <a:uFillTx/>
          <a:latin typeface="+mn-lt"/>
          <a:ea typeface="+mn-ea"/>
          <a:cs typeface="+mn-cs"/>
          <a:sym typeface="Helvetica Light"/>
        </a:defRPr>
      </a:lvl1pPr>
      <a:lvl2pPr marL="1219200" marR="0" indent="-609600" algn="l" defTabSz="825500" rtl="0" latinLnBrk="0">
        <a:lnSpc>
          <a:spcPct val="100000"/>
        </a:lnSpc>
        <a:spcBef>
          <a:spcPts val="5900"/>
        </a:spcBef>
        <a:spcAft>
          <a:spcPts val="0"/>
        </a:spcAft>
        <a:buClrTx/>
        <a:buSzPct val="75000"/>
        <a:buFontTx/>
        <a:buChar char="•"/>
        <a:tabLst/>
        <a:defRPr b="0" baseline="0" cap="none" i="0" spc="0" strike="noStrike" sz="5200" u="none">
          <a:solidFill>
            <a:srgbClr val="FFFFFF"/>
          </a:solidFill>
          <a:uFillTx/>
          <a:latin typeface="+mn-lt"/>
          <a:ea typeface="+mn-ea"/>
          <a:cs typeface="+mn-cs"/>
          <a:sym typeface="Helvetica Light"/>
        </a:defRPr>
      </a:lvl2pPr>
      <a:lvl3pPr marL="1828800" marR="0" indent="-609600" algn="l" defTabSz="825500" rtl="0" latinLnBrk="0">
        <a:lnSpc>
          <a:spcPct val="100000"/>
        </a:lnSpc>
        <a:spcBef>
          <a:spcPts val="5900"/>
        </a:spcBef>
        <a:spcAft>
          <a:spcPts val="0"/>
        </a:spcAft>
        <a:buClrTx/>
        <a:buSzPct val="75000"/>
        <a:buFontTx/>
        <a:buChar char="•"/>
        <a:tabLst/>
        <a:defRPr b="0" baseline="0" cap="none" i="0" spc="0" strike="noStrike" sz="5200" u="none">
          <a:solidFill>
            <a:srgbClr val="FFFFFF"/>
          </a:solidFill>
          <a:uFillTx/>
          <a:latin typeface="+mn-lt"/>
          <a:ea typeface="+mn-ea"/>
          <a:cs typeface="+mn-cs"/>
          <a:sym typeface="Helvetica Light"/>
        </a:defRPr>
      </a:lvl3pPr>
      <a:lvl4pPr marL="2438400" marR="0" indent="-609600" algn="l" defTabSz="825500" rtl="0" latinLnBrk="0">
        <a:lnSpc>
          <a:spcPct val="100000"/>
        </a:lnSpc>
        <a:spcBef>
          <a:spcPts val="5900"/>
        </a:spcBef>
        <a:spcAft>
          <a:spcPts val="0"/>
        </a:spcAft>
        <a:buClrTx/>
        <a:buSzPct val="75000"/>
        <a:buFontTx/>
        <a:buChar char="•"/>
        <a:tabLst/>
        <a:defRPr b="0" baseline="0" cap="none" i="0" spc="0" strike="noStrike" sz="5200" u="none">
          <a:solidFill>
            <a:srgbClr val="FFFFFF"/>
          </a:solidFill>
          <a:uFillTx/>
          <a:latin typeface="+mn-lt"/>
          <a:ea typeface="+mn-ea"/>
          <a:cs typeface="+mn-cs"/>
          <a:sym typeface="Helvetica Light"/>
        </a:defRPr>
      </a:lvl4pPr>
      <a:lvl5pPr marL="3048000" marR="0" indent="-609600" algn="l" defTabSz="825500" rtl="0" latinLnBrk="0">
        <a:lnSpc>
          <a:spcPct val="100000"/>
        </a:lnSpc>
        <a:spcBef>
          <a:spcPts val="5900"/>
        </a:spcBef>
        <a:spcAft>
          <a:spcPts val="0"/>
        </a:spcAft>
        <a:buClrTx/>
        <a:buSzPct val="75000"/>
        <a:buFontTx/>
        <a:buChar char="•"/>
        <a:tabLst/>
        <a:defRPr b="0" baseline="0" cap="none" i="0" spc="0" strike="noStrike" sz="5200" u="none">
          <a:solidFill>
            <a:srgbClr val="FFFFFF"/>
          </a:solidFill>
          <a:uFillTx/>
          <a:latin typeface="+mn-lt"/>
          <a:ea typeface="+mn-ea"/>
          <a:cs typeface="+mn-cs"/>
          <a:sym typeface="Helvetica Light"/>
        </a:defRPr>
      </a:lvl5pPr>
      <a:lvl6pPr marL="3657600" marR="0" indent="-609600" algn="l" defTabSz="825500" rtl="0" latinLnBrk="0">
        <a:lnSpc>
          <a:spcPct val="100000"/>
        </a:lnSpc>
        <a:spcBef>
          <a:spcPts val="5900"/>
        </a:spcBef>
        <a:spcAft>
          <a:spcPts val="0"/>
        </a:spcAft>
        <a:buClrTx/>
        <a:buSzPct val="75000"/>
        <a:buFontTx/>
        <a:buChar char="•"/>
        <a:tabLst/>
        <a:defRPr b="0" baseline="0" cap="none" i="0" spc="0" strike="noStrike" sz="5200" u="none">
          <a:solidFill>
            <a:srgbClr val="FFFFFF"/>
          </a:solidFill>
          <a:uFillTx/>
          <a:latin typeface="+mn-lt"/>
          <a:ea typeface="+mn-ea"/>
          <a:cs typeface="+mn-cs"/>
          <a:sym typeface="Helvetica Light"/>
        </a:defRPr>
      </a:lvl6pPr>
      <a:lvl7pPr marL="4267200" marR="0" indent="-609600" algn="l" defTabSz="825500" rtl="0" latinLnBrk="0">
        <a:lnSpc>
          <a:spcPct val="100000"/>
        </a:lnSpc>
        <a:spcBef>
          <a:spcPts val="5900"/>
        </a:spcBef>
        <a:spcAft>
          <a:spcPts val="0"/>
        </a:spcAft>
        <a:buClrTx/>
        <a:buSzPct val="75000"/>
        <a:buFontTx/>
        <a:buChar char="•"/>
        <a:tabLst/>
        <a:defRPr b="0" baseline="0" cap="none" i="0" spc="0" strike="noStrike" sz="5200" u="none">
          <a:solidFill>
            <a:srgbClr val="FFFFFF"/>
          </a:solidFill>
          <a:uFillTx/>
          <a:latin typeface="+mn-lt"/>
          <a:ea typeface="+mn-ea"/>
          <a:cs typeface="+mn-cs"/>
          <a:sym typeface="Helvetica Light"/>
        </a:defRPr>
      </a:lvl7pPr>
      <a:lvl8pPr marL="4876800" marR="0" indent="-609600" algn="l" defTabSz="825500" rtl="0" latinLnBrk="0">
        <a:lnSpc>
          <a:spcPct val="100000"/>
        </a:lnSpc>
        <a:spcBef>
          <a:spcPts val="5900"/>
        </a:spcBef>
        <a:spcAft>
          <a:spcPts val="0"/>
        </a:spcAft>
        <a:buClrTx/>
        <a:buSzPct val="75000"/>
        <a:buFontTx/>
        <a:buChar char="•"/>
        <a:tabLst/>
        <a:defRPr b="0" baseline="0" cap="none" i="0" spc="0" strike="noStrike" sz="5200" u="none">
          <a:solidFill>
            <a:srgbClr val="FFFFFF"/>
          </a:solidFill>
          <a:uFillTx/>
          <a:latin typeface="+mn-lt"/>
          <a:ea typeface="+mn-ea"/>
          <a:cs typeface="+mn-cs"/>
          <a:sym typeface="Helvetica Light"/>
        </a:defRPr>
      </a:lvl8pPr>
      <a:lvl9pPr marL="5486400" marR="0" indent="-609600" algn="l" defTabSz="825500" rtl="0" latinLnBrk="0">
        <a:lnSpc>
          <a:spcPct val="100000"/>
        </a:lnSpc>
        <a:spcBef>
          <a:spcPts val="5900"/>
        </a:spcBef>
        <a:spcAft>
          <a:spcPts val="0"/>
        </a:spcAft>
        <a:buClrTx/>
        <a:buSzPct val="75000"/>
        <a:buFontTx/>
        <a:buChar char="•"/>
        <a:tabLst/>
        <a:defRPr b="0" baseline="0" cap="none" i="0" spc="0" strike="noStrike" sz="5200" u="none">
          <a:solidFill>
            <a:srgbClr val="FFFFFF"/>
          </a:solidFill>
          <a:uFillTx/>
          <a:latin typeface="+mn-lt"/>
          <a:ea typeface="+mn-ea"/>
          <a:cs typeface="+mn-cs"/>
          <a:sym typeface="Helvetica Ligh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12.png"/><Relationship Id="rId4" Type="http://schemas.openxmlformats.org/officeDocument/2006/relationships/image" Target="../media/image25.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jpeg"/><Relationship Id="rId6" Type="http://schemas.openxmlformats.org/officeDocument/2006/relationships/image" Target="../media/image5.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hyperlink" Target="https://wsjt.sourceforge.io/wsjtx.html" TargetMode="External"/><Relationship Id="rId4" Type="http://schemas.openxmlformats.org/officeDocument/2006/relationships/hyperlink" Target="https://hamapps.com/" TargetMode="External"/><Relationship Id="rId5" Type="http://schemas.openxmlformats.org/officeDocument/2006/relationships/hyperlink" Target="https://gridtracker.org/" TargetMode="External"/><Relationship Id="rId6" Type="http://schemas.openxmlformats.org/officeDocument/2006/relationships/image" Target="../media/image9.png"/><Relationship Id="rId7" Type="http://schemas.openxmlformats.org/officeDocument/2006/relationships/image" Target="../media/image6.png"/><Relationship Id="rId8" Type="http://schemas.openxmlformats.org/officeDocument/2006/relationships/image" Target="../media/image10.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Advanced WSJTX, JTAlert, GridTracker Setup"/>
          <p:cNvSpPr txBox="1"/>
          <p:nvPr>
            <p:ph type="ctrTitle"/>
          </p:nvPr>
        </p:nvSpPr>
        <p:spPr>
          <a:prstGeom prst="rect">
            <a:avLst/>
          </a:prstGeom>
        </p:spPr>
        <p:txBody>
          <a:bodyPr/>
          <a:lstStyle>
            <a:lvl1pPr>
              <a:defRPr b="1">
                <a:latin typeface="Helvetica"/>
                <a:ea typeface="Helvetica"/>
                <a:cs typeface="Helvetica"/>
                <a:sym typeface="Helvetica"/>
              </a:defRPr>
            </a:lvl1pPr>
          </a:lstStyle>
          <a:p>
            <a:pPr/>
            <a:r>
              <a:t>Advanced WSJTX, JTAlert, GridTracker Setup</a:t>
            </a:r>
          </a:p>
        </p:txBody>
      </p:sp>
      <p:sp>
        <p:nvSpPr>
          <p:cNvPr id="138" name="Jesse Jarrell - W1BBT…"/>
          <p:cNvSpPr txBox="1"/>
          <p:nvPr>
            <p:ph type="subTitle" sz="quarter" idx="1"/>
          </p:nvPr>
        </p:nvSpPr>
        <p:spPr>
          <a:prstGeom prst="rect">
            <a:avLst/>
          </a:prstGeom>
        </p:spPr>
        <p:txBody>
          <a:bodyPr/>
          <a:lstStyle/>
          <a:p>
            <a:pPr/>
            <a:r>
              <a:t>Jesse Jarrell - W1BBT</a:t>
            </a:r>
          </a:p>
          <a:p>
            <a:pPr/>
            <a:r>
              <a:t>August 1, 2024</a:t>
            </a:r>
          </a:p>
        </p:txBody>
      </p:sp>
      <p:pic>
        <p:nvPicPr>
          <p:cNvPr id="139" name="KARS Logo v1.3.png" descr="KARS Logo v1.3.png"/>
          <p:cNvPicPr>
            <a:picLocks noChangeAspect="1"/>
          </p:cNvPicPr>
          <p:nvPr/>
        </p:nvPicPr>
        <p:blipFill>
          <a:blip r:embed="rId2">
            <a:extLst/>
          </a:blip>
          <a:stretch>
            <a:fillRect/>
          </a:stretch>
        </p:blipFill>
        <p:spPr>
          <a:xfrm>
            <a:off x="236958" y="10764833"/>
            <a:ext cx="2832229" cy="2832229"/>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What do you want?"/>
          <p:cNvSpPr txBox="1"/>
          <p:nvPr>
            <p:ph type="title"/>
          </p:nvPr>
        </p:nvSpPr>
        <p:spPr>
          <a:prstGeom prst="rect">
            <a:avLst/>
          </a:prstGeom>
        </p:spPr>
        <p:txBody>
          <a:bodyPr/>
          <a:lstStyle>
            <a:lvl1pPr>
              <a:defRPr b="1">
                <a:latin typeface="Helvetica"/>
                <a:ea typeface="Helvetica"/>
                <a:cs typeface="Helvetica"/>
                <a:sym typeface="Helvetica"/>
              </a:defRPr>
            </a:lvl1pPr>
          </a:lstStyle>
          <a:p>
            <a:pPr/>
            <a:r>
              <a:t>What do you want?</a:t>
            </a:r>
          </a:p>
        </p:txBody>
      </p:sp>
      <p:sp>
        <p:nvSpPr>
          <p:cNvPr id="186" name="Looking for 50 states?…"/>
          <p:cNvSpPr txBox="1"/>
          <p:nvPr>
            <p:ph type="body" sz="half" idx="1"/>
          </p:nvPr>
        </p:nvSpPr>
        <p:spPr>
          <a:prstGeom prst="rect">
            <a:avLst/>
          </a:prstGeom>
        </p:spPr>
        <p:txBody>
          <a:bodyPr anchor="t"/>
          <a:lstStyle/>
          <a:p>
            <a:pPr/>
            <a:r>
              <a:t>Looking for 50 states?</a:t>
            </a:r>
          </a:p>
          <a:p>
            <a:pPr/>
            <a:r>
              <a:t>Looking for Grid Squares?</a:t>
            </a:r>
          </a:p>
          <a:p>
            <a:pPr/>
            <a:r>
              <a:t>Looking for All Continents?</a:t>
            </a:r>
          </a:p>
          <a:p>
            <a:pPr/>
            <a:r>
              <a:t>Tracking by mixed mode or by band/mode?</a:t>
            </a:r>
          </a:p>
        </p:txBody>
      </p:sp>
      <p:pic>
        <p:nvPicPr>
          <p:cNvPr id="187" name="JTAlert_Wanted_States.PNG" descr="JTAlert_Wanted_States.PNG"/>
          <p:cNvPicPr>
            <a:picLocks noChangeAspect="1"/>
          </p:cNvPicPr>
          <p:nvPr/>
        </p:nvPicPr>
        <p:blipFill>
          <a:blip r:embed="rId2">
            <a:extLst/>
          </a:blip>
          <a:stretch>
            <a:fillRect/>
          </a:stretch>
        </p:blipFill>
        <p:spPr>
          <a:xfrm>
            <a:off x="12585699" y="3768975"/>
            <a:ext cx="11417571" cy="8469236"/>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GridTracker"/>
          <p:cNvSpPr txBox="1"/>
          <p:nvPr>
            <p:ph type="title"/>
          </p:nvPr>
        </p:nvSpPr>
        <p:spPr>
          <a:xfrm>
            <a:off x="1988934" y="5102"/>
            <a:ext cx="20815301" cy="2984501"/>
          </a:xfrm>
          <a:prstGeom prst="rect">
            <a:avLst/>
          </a:prstGeom>
        </p:spPr>
        <p:txBody>
          <a:bodyPr/>
          <a:lstStyle>
            <a:lvl1pPr>
              <a:defRPr b="1">
                <a:latin typeface="Helvetica"/>
                <a:ea typeface="Helvetica"/>
                <a:cs typeface="Helvetica"/>
                <a:sym typeface="Helvetica"/>
              </a:defRPr>
            </a:lvl1pPr>
          </a:lstStyle>
          <a:p>
            <a:pPr/>
            <a:r>
              <a:t>GridTracker</a:t>
            </a:r>
          </a:p>
        </p:txBody>
      </p:sp>
      <p:pic>
        <p:nvPicPr>
          <p:cNvPr id="190" name="GridTracker_Overview.PNG" descr="GridTracker_Overview.PNG"/>
          <p:cNvPicPr>
            <a:picLocks noChangeAspect="1"/>
          </p:cNvPicPr>
          <p:nvPr/>
        </p:nvPicPr>
        <p:blipFill>
          <a:blip r:embed="rId2">
            <a:extLst/>
          </a:blip>
          <a:stretch>
            <a:fillRect/>
          </a:stretch>
        </p:blipFill>
        <p:spPr>
          <a:xfrm>
            <a:off x="5420108" y="2369751"/>
            <a:ext cx="13543784" cy="7329162"/>
          </a:xfrm>
          <a:prstGeom prst="rect">
            <a:avLst/>
          </a:prstGeom>
          <a:ln w="12700">
            <a:miter lim="400000"/>
          </a:ln>
        </p:spPr>
      </p:pic>
      <p:sp>
        <p:nvSpPr>
          <p:cNvPr id="191" name="The workhorse of my FT8 setup, GridTracker manages verbal alerts, searching for stations not actively calling CQ, and logging in realtime to QRZ."/>
          <p:cNvSpPr txBox="1"/>
          <p:nvPr>
            <p:ph type="body" sz="half" idx="4294967295"/>
          </p:nvPr>
        </p:nvSpPr>
        <p:spPr>
          <a:xfrm>
            <a:off x="826293" y="9760360"/>
            <a:ext cx="20815301" cy="3632375"/>
          </a:xfrm>
          <a:prstGeom prst="rect">
            <a:avLst/>
          </a:prstGeom>
        </p:spPr>
        <p:txBody>
          <a:bodyPr/>
          <a:lstStyle>
            <a:lvl1pPr marL="0" indent="0" algn="ctr">
              <a:buSzTx/>
              <a:buNone/>
              <a:defRPr i="1" sz="6400">
                <a:latin typeface="Helvetica"/>
                <a:ea typeface="Helvetica"/>
                <a:cs typeface="Helvetica"/>
                <a:sym typeface="Helvetica"/>
              </a:defRPr>
            </a:lvl1pPr>
          </a:lstStyle>
          <a:p>
            <a:pPr/>
            <a:r>
              <a:t>The workhorse of my FT8 setup, GridTracker manages verbal alerts, searching for stations not actively calling CQ, and logging in realtime to QRZ.</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GridTracker: Controls"/>
          <p:cNvSpPr txBox="1"/>
          <p:nvPr>
            <p:ph type="title"/>
          </p:nvPr>
        </p:nvSpPr>
        <p:spPr>
          <a:xfrm>
            <a:off x="1009990" y="577850"/>
            <a:ext cx="20815301" cy="2984501"/>
          </a:xfrm>
          <a:prstGeom prst="rect">
            <a:avLst/>
          </a:prstGeom>
        </p:spPr>
        <p:txBody>
          <a:bodyPr/>
          <a:lstStyle>
            <a:lvl1pPr algn="l">
              <a:defRPr b="1">
                <a:latin typeface="Helvetica"/>
                <a:ea typeface="Helvetica"/>
                <a:cs typeface="Helvetica"/>
                <a:sym typeface="Helvetica"/>
              </a:defRPr>
            </a:lvl1pPr>
          </a:lstStyle>
          <a:p>
            <a:pPr/>
            <a:r>
              <a:t>GridTracker: Controls</a:t>
            </a:r>
          </a:p>
        </p:txBody>
      </p:sp>
      <p:sp>
        <p:nvSpPr>
          <p:cNvPr id="194" name="WSJTX Connection…"/>
          <p:cNvSpPr txBox="1"/>
          <p:nvPr>
            <p:ph type="body" sz="half" idx="1"/>
          </p:nvPr>
        </p:nvSpPr>
        <p:spPr>
          <a:xfrm>
            <a:off x="1254918" y="3657599"/>
            <a:ext cx="10007601" cy="8839201"/>
          </a:xfrm>
          <a:prstGeom prst="rect">
            <a:avLst/>
          </a:prstGeom>
        </p:spPr>
        <p:txBody>
          <a:bodyPr anchor="t"/>
          <a:lstStyle/>
          <a:p>
            <a:pPr marL="358393" indent="-358393" defTabSz="685165">
              <a:spcBef>
                <a:spcPts val="4300"/>
              </a:spcBef>
              <a:defRPr sz="3154"/>
            </a:pPr>
            <a:r>
              <a:t>WSJTX Connection</a:t>
            </a:r>
          </a:p>
          <a:p>
            <a:pPr marL="358393" indent="-358393" defTabSz="685165">
              <a:spcBef>
                <a:spcPts val="4300"/>
              </a:spcBef>
              <a:defRPr sz="3154"/>
            </a:pPr>
            <a:r>
              <a:t>Map View Filters</a:t>
            </a:r>
          </a:p>
          <a:p>
            <a:pPr marL="358393" indent="-358393" defTabSz="685165">
              <a:spcBef>
                <a:spcPts val="4300"/>
              </a:spcBef>
              <a:defRPr sz="3154"/>
            </a:pPr>
            <a:r>
              <a:t>Too many buttons to cover them all, but:</a:t>
            </a:r>
          </a:p>
          <a:p>
            <a:pPr lvl="1" marL="716787" indent="-358393" defTabSz="685165">
              <a:spcBef>
                <a:spcPts val="4300"/>
              </a:spcBef>
              <a:defRPr sz="3154"/>
            </a:pPr>
            <a:r>
              <a:t>Grid Square</a:t>
            </a:r>
          </a:p>
          <a:p>
            <a:pPr lvl="1" marL="716787" indent="-358393" defTabSz="685165">
              <a:spcBef>
                <a:spcPts val="4300"/>
              </a:spcBef>
              <a:defRPr sz="3154"/>
            </a:pPr>
            <a:r>
              <a:t>Spot</a:t>
            </a:r>
          </a:p>
          <a:p>
            <a:pPr lvl="1" marL="716787" indent="-358393" defTabSz="685165">
              <a:spcBef>
                <a:spcPts val="4300"/>
              </a:spcBef>
              <a:defRPr sz="3154"/>
            </a:pPr>
            <a:r>
              <a:t>Log QRZ/LoTW</a:t>
            </a:r>
          </a:p>
          <a:p>
            <a:pPr marL="358393" indent="-358393" defTabSz="685165">
              <a:spcBef>
                <a:spcPts val="4300"/>
              </a:spcBef>
              <a:defRPr sz="3154"/>
            </a:pPr>
            <a:r>
              <a:t>Spot History</a:t>
            </a:r>
          </a:p>
          <a:p>
            <a:pPr marL="358393" indent="-358393" defTabSz="685165">
              <a:spcBef>
                <a:spcPts val="4300"/>
              </a:spcBef>
              <a:defRPr sz="3154"/>
            </a:pPr>
            <a:r>
              <a:t>Logging</a:t>
            </a:r>
          </a:p>
          <a:p>
            <a:pPr marL="358393" indent="-358393" defTabSz="685165">
              <a:spcBef>
                <a:spcPts val="4300"/>
              </a:spcBef>
              <a:defRPr sz="3154"/>
            </a:pPr>
            <a:r>
              <a:t>Logging Backup</a:t>
            </a:r>
          </a:p>
        </p:txBody>
      </p:sp>
      <p:pic>
        <p:nvPicPr>
          <p:cNvPr id="195" name="GridTracker_Controls.PNG" descr="GridTracker_Controls.PNG"/>
          <p:cNvPicPr>
            <a:picLocks noChangeAspect="1"/>
          </p:cNvPicPr>
          <p:nvPr/>
        </p:nvPicPr>
        <p:blipFill>
          <a:blip r:embed="rId2">
            <a:extLst/>
          </a:blip>
          <a:stretch>
            <a:fillRect/>
          </a:stretch>
        </p:blipFill>
        <p:spPr>
          <a:xfrm>
            <a:off x="20481421" y="133508"/>
            <a:ext cx="3016187" cy="13448984"/>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GridTracker: Settings"/>
          <p:cNvSpPr txBox="1"/>
          <p:nvPr>
            <p:ph type="title"/>
          </p:nvPr>
        </p:nvSpPr>
        <p:spPr>
          <a:xfrm>
            <a:off x="1009990" y="577849"/>
            <a:ext cx="20815301" cy="2984501"/>
          </a:xfrm>
          <a:prstGeom prst="rect">
            <a:avLst/>
          </a:prstGeom>
        </p:spPr>
        <p:txBody>
          <a:bodyPr/>
          <a:lstStyle>
            <a:lvl1pPr algn="l">
              <a:defRPr b="1">
                <a:latin typeface="Helvetica"/>
                <a:ea typeface="Helvetica"/>
                <a:cs typeface="Helvetica"/>
                <a:sym typeface="Helvetica"/>
              </a:defRPr>
            </a:lvl1pPr>
          </a:lstStyle>
          <a:p>
            <a:pPr/>
            <a:r>
              <a:t>GridTracker: Settings</a:t>
            </a:r>
          </a:p>
        </p:txBody>
      </p:sp>
      <p:sp>
        <p:nvSpPr>
          <p:cNvPr id="198" name="Connection to WSJTX…"/>
          <p:cNvSpPr txBox="1"/>
          <p:nvPr>
            <p:ph type="body" sz="half" idx="1"/>
          </p:nvPr>
        </p:nvSpPr>
        <p:spPr>
          <a:xfrm>
            <a:off x="1054197" y="3644900"/>
            <a:ext cx="10744103" cy="8839200"/>
          </a:xfrm>
          <a:prstGeom prst="rect">
            <a:avLst/>
          </a:prstGeom>
        </p:spPr>
        <p:txBody>
          <a:bodyPr anchor="t"/>
          <a:lstStyle/>
          <a:p>
            <a:pPr/>
            <a:r>
              <a:t>Connection to WSJTX</a:t>
            </a:r>
          </a:p>
          <a:p>
            <a:pPr/>
            <a:r>
              <a:t>Remember that UDP Multicast Address/Port?</a:t>
            </a:r>
          </a:p>
        </p:txBody>
      </p:sp>
      <p:pic>
        <p:nvPicPr>
          <p:cNvPr id="199" name="GridTracker_Settings-General.PNG" descr="GridTracker_Settings-General.PNG"/>
          <p:cNvPicPr>
            <a:picLocks noChangeAspect="1"/>
          </p:cNvPicPr>
          <p:nvPr/>
        </p:nvPicPr>
        <p:blipFill>
          <a:blip r:embed="rId2">
            <a:extLst/>
          </a:blip>
          <a:stretch>
            <a:fillRect/>
          </a:stretch>
        </p:blipFill>
        <p:spPr>
          <a:xfrm>
            <a:off x="12172787" y="3714312"/>
            <a:ext cx="12009919" cy="76585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GridTracker: Lookups"/>
          <p:cNvSpPr txBox="1"/>
          <p:nvPr>
            <p:ph type="title"/>
          </p:nvPr>
        </p:nvSpPr>
        <p:spPr>
          <a:xfrm>
            <a:off x="1009990" y="577849"/>
            <a:ext cx="20815301" cy="2984501"/>
          </a:xfrm>
          <a:prstGeom prst="rect">
            <a:avLst/>
          </a:prstGeom>
        </p:spPr>
        <p:txBody>
          <a:bodyPr/>
          <a:lstStyle>
            <a:lvl1pPr algn="l">
              <a:defRPr b="1">
                <a:latin typeface="Helvetica"/>
                <a:ea typeface="Helvetica"/>
                <a:cs typeface="Helvetica"/>
                <a:sym typeface="Helvetica"/>
              </a:defRPr>
            </a:lvl1pPr>
          </a:lstStyle>
          <a:p>
            <a:pPr/>
            <a:r>
              <a:t>GridTracker: Lookups</a:t>
            </a:r>
          </a:p>
        </p:txBody>
      </p:sp>
      <p:sp>
        <p:nvSpPr>
          <p:cNvPr id="202" name="Connection to QRZ…"/>
          <p:cNvSpPr txBox="1"/>
          <p:nvPr>
            <p:ph type="body" sz="half" idx="1"/>
          </p:nvPr>
        </p:nvSpPr>
        <p:spPr>
          <a:xfrm>
            <a:off x="1054197" y="3644900"/>
            <a:ext cx="10744103" cy="8839200"/>
          </a:xfrm>
          <a:prstGeom prst="rect">
            <a:avLst/>
          </a:prstGeom>
        </p:spPr>
        <p:txBody>
          <a:bodyPr anchor="t"/>
          <a:lstStyle/>
          <a:p>
            <a:pPr/>
            <a:r>
              <a:t>Connection to QRZ</a:t>
            </a:r>
          </a:p>
          <a:p>
            <a:pPr/>
            <a:r>
              <a:t>Lookups with FCC ULS</a:t>
            </a:r>
          </a:p>
          <a:p>
            <a:pPr/>
            <a:r>
              <a:t>Lookups with Canada IC/ISED</a:t>
            </a:r>
          </a:p>
          <a:p>
            <a:pPr/>
            <a:r>
              <a:t>Lookups using LoTW</a:t>
            </a:r>
          </a:p>
          <a:p>
            <a:pPr/>
            <a:r>
              <a:t>Lookups using eQSL</a:t>
            </a:r>
          </a:p>
          <a:p>
            <a:pPr/>
            <a:r>
              <a:t>POTA Sites</a:t>
            </a:r>
          </a:p>
        </p:txBody>
      </p:sp>
      <p:pic>
        <p:nvPicPr>
          <p:cNvPr id="203" name="GridTracker_Settings-Lookup.PNG" descr="GridTracker_Settings-Lookup.PNG"/>
          <p:cNvPicPr>
            <a:picLocks noChangeAspect="1"/>
          </p:cNvPicPr>
          <p:nvPr/>
        </p:nvPicPr>
        <p:blipFill>
          <a:blip r:embed="rId2">
            <a:extLst/>
          </a:blip>
          <a:stretch>
            <a:fillRect/>
          </a:stretch>
        </p:blipFill>
        <p:spPr>
          <a:xfrm>
            <a:off x="12484000" y="3427625"/>
            <a:ext cx="11614531" cy="638124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GridTracker: Logging"/>
          <p:cNvSpPr txBox="1"/>
          <p:nvPr>
            <p:ph type="title"/>
          </p:nvPr>
        </p:nvSpPr>
        <p:spPr>
          <a:xfrm>
            <a:off x="1009990" y="577850"/>
            <a:ext cx="20815301" cy="2984501"/>
          </a:xfrm>
          <a:prstGeom prst="rect">
            <a:avLst/>
          </a:prstGeom>
        </p:spPr>
        <p:txBody>
          <a:bodyPr/>
          <a:lstStyle>
            <a:lvl1pPr algn="l">
              <a:defRPr b="1">
                <a:latin typeface="Helvetica"/>
                <a:ea typeface="Helvetica"/>
                <a:cs typeface="Helvetica"/>
                <a:sym typeface="Helvetica"/>
              </a:defRPr>
            </a:lvl1pPr>
          </a:lstStyle>
          <a:p>
            <a:pPr/>
            <a:r>
              <a:t>GridTracker: Logging</a:t>
            </a:r>
          </a:p>
        </p:txBody>
      </p:sp>
      <p:sp>
        <p:nvSpPr>
          <p:cNvPr id="206" name="Backup QSO Logfile…"/>
          <p:cNvSpPr txBox="1"/>
          <p:nvPr>
            <p:ph type="body" sz="half" idx="1"/>
          </p:nvPr>
        </p:nvSpPr>
        <p:spPr>
          <a:xfrm>
            <a:off x="1054197" y="3644900"/>
            <a:ext cx="10744103" cy="8839200"/>
          </a:xfrm>
          <a:prstGeom prst="rect">
            <a:avLst/>
          </a:prstGeom>
        </p:spPr>
        <p:txBody>
          <a:bodyPr anchor="t"/>
          <a:lstStyle/>
          <a:p>
            <a:pPr/>
            <a:r>
              <a:t>Backup QSO Logfile</a:t>
            </a:r>
          </a:p>
          <a:p>
            <a:pPr/>
            <a:r>
              <a:t>PSK-Reporter (Disabled)</a:t>
            </a:r>
          </a:p>
          <a:p>
            <a:pPr/>
            <a:r>
              <a:t>Log Synchronization</a:t>
            </a:r>
          </a:p>
          <a:p>
            <a:pPr lvl="1"/>
            <a:r>
              <a:t>QRZ</a:t>
            </a:r>
          </a:p>
          <a:p>
            <a:pPr lvl="1"/>
            <a:r>
              <a:t>ClubLog </a:t>
            </a:r>
          </a:p>
          <a:p>
            <a:pPr lvl="1"/>
            <a:r>
              <a:t>LoTW</a:t>
            </a:r>
          </a:p>
          <a:p>
            <a:pPr lvl="1"/>
            <a:r>
              <a:t>Local Loggers</a:t>
            </a:r>
          </a:p>
        </p:txBody>
      </p:sp>
      <p:pic>
        <p:nvPicPr>
          <p:cNvPr id="207" name="GridTracker_Settings-Logging.PNG" descr="GridTracker_Settings-Logging.PNG"/>
          <p:cNvPicPr>
            <a:picLocks noChangeAspect="1"/>
          </p:cNvPicPr>
          <p:nvPr/>
        </p:nvPicPr>
        <p:blipFill>
          <a:blip r:embed="rId2">
            <a:extLst/>
          </a:blip>
          <a:stretch>
            <a:fillRect/>
          </a:stretch>
        </p:blipFill>
        <p:spPr>
          <a:xfrm>
            <a:off x="11569677" y="3204788"/>
            <a:ext cx="12065046" cy="10341467"/>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GridTracker: Alerts"/>
          <p:cNvSpPr txBox="1"/>
          <p:nvPr>
            <p:ph type="title"/>
          </p:nvPr>
        </p:nvSpPr>
        <p:spPr>
          <a:xfrm>
            <a:off x="1009990" y="577850"/>
            <a:ext cx="20815301" cy="2984500"/>
          </a:xfrm>
          <a:prstGeom prst="rect">
            <a:avLst/>
          </a:prstGeom>
        </p:spPr>
        <p:txBody>
          <a:bodyPr/>
          <a:lstStyle>
            <a:lvl1pPr algn="l">
              <a:defRPr b="1">
                <a:latin typeface="Helvetica"/>
                <a:ea typeface="Helvetica"/>
                <a:cs typeface="Helvetica"/>
                <a:sym typeface="Helvetica"/>
              </a:defRPr>
            </a:lvl1pPr>
          </a:lstStyle>
          <a:p>
            <a:pPr/>
            <a:r>
              <a:t>GridTracker: Alerts</a:t>
            </a:r>
          </a:p>
        </p:txBody>
      </p:sp>
      <p:sp>
        <p:nvSpPr>
          <p:cNvPr id="210" name="Verbal “Wanted” Alerts…"/>
          <p:cNvSpPr txBox="1"/>
          <p:nvPr>
            <p:ph type="body" sz="half" idx="1"/>
          </p:nvPr>
        </p:nvSpPr>
        <p:spPr>
          <a:xfrm>
            <a:off x="1054197" y="3644900"/>
            <a:ext cx="10744103" cy="8839200"/>
          </a:xfrm>
          <a:prstGeom prst="rect">
            <a:avLst/>
          </a:prstGeom>
        </p:spPr>
        <p:txBody>
          <a:bodyPr anchor="t"/>
          <a:lstStyle/>
          <a:p>
            <a:pPr/>
            <a:r>
              <a:t>Verbal “Wanted” Alerts</a:t>
            </a:r>
          </a:p>
          <a:p>
            <a:pPr/>
            <a:r>
              <a:t>Filter by various values</a:t>
            </a:r>
          </a:p>
        </p:txBody>
      </p:sp>
      <p:pic>
        <p:nvPicPr>
          <p:cNvPr id="211" name="GridTracker_Settings-Alerts.PNG" descr="GridTracker_Settings-Alerts.PNG"/>
          <p:cNvPicPr>
            <a:picLocks noChangeAspect="1"/>
          </p:cNvPicPr>
          <p:nvPr/>
        </p:nvPicPr>
        <p:blipFill>
          <a:blip r:embed="rId2">
            <a:extLst/>
          </a:blip>
          <a:stretch>
            <a:fillRect/>
          </a:stretch>
        </p:blipFill>
        <p:spPr>
          <a:xfrm>
            <a:off x="11233742" y="3497303"/>
            <a:ext cx="12736916" cy="787373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GridTracker: Map"/>
          <p:cNvSpPr txBox="1"/>
          <p:nvPr>
            <p:ph type="title"/>
          </p:nvPr>
        </p:nvSpPr>
        <p:spPr>
          <a:xfrm>
            <a:off x="1009990" y="577850"/>
            <a:ext cx="20815301" cy="2984500"/>
          </a:xfrm>
          <a:prstGeom prst="rect">
            <a:avLst/>
          </a:prstGeom>
        </p:spPr>
        <p:txBody>
          <a:bodyPr/>
          <a:lstStyle>
            <a:lvl1pPr algn="l">
              <a:defRPr b="1">
                <a:latin typeface="Helvetica"/>
                <a:ea typeface="Helvetica"/>
                <a:cs typeface="Helvetica"/>
                <a:sym typeface="Helvetica"/>
              </a:defRPr>
            </a:lvl1pPr>
          </a:lstStyle>
          <a:p>
            <a:pPr/>
            <a:r>
              <a:t>GridTracker: Map</a:t>
            </a:r>
          </a:p>
        </p:txBody>
      </p:sp>
      <p:sp>
        <p:nvSpPr>
          <p:cNvPr id="214" name="PSK Reporting Stations that can hear you…"/>
          <p:cNvSpPr txBox="1"/>
          <p:nvPr>
            <p:ph type="body" sz="half" idx="1"/>
          </p:nvPr>
        </p:nvSpPr>
        <p:spPr>
          <a:xfrm>
            <a:off x="1054197" y="3644900"/>
            <a:ext cx="10744103" cy="8839200"/>
          </a:xfrm>
          <a:prstGeom prst="rect">
            <a:avLst/>
          </a:prstGeom>
        </p:spPr>
        <p:txBody>
          <a:bodyPr anchor="t"/>
          <a:lstStyle/>
          <a:p>
            <a:pPr/>
            <a:r>
              <a:t>PSK Reporting Stations that can hear you</a:t>
            </a:r>
          </a:p>
          <a:p>
            <a:pPr/>
            <a:r>
              <a:t>Hover over PSK Station to get call sign</a:t>
            </a:r>
          </a:p>
          <a:p>
            <a:pPr/>
            <a:r>
              <a:t>Grid Squares</a:t>
            </a:r>
          </a:p>
          <a:p>
            <a:pPr lvl="1"/>
            <a:r>
              <a:t>Confirmed</a:t>
            </a:r>
          </a:p>
          <a:p>
            <a:pPr lvl="1"/>
            <a:r>
              <a:t>Logged</a:t>
            </a:r>
          </a:p>
          <a:p>
            <a:pPr/>
            <a:r>
              <a:t>POTA Sites</a:t>
            </a:r>
          </a:p>
          <a:p>
            <a:pPr/>
            <a:r>
              <a:t>Current Activity</a:t>
            </a:r>
          </a:p>
        </p:txBody>
      </p:sp>
      <p:pic>
        <p:nvPicPr>
          <p:cNvPr id="215" name="GridTracker_Map.PNG" descr="GridTracker_Map.PNG"/>
          <p:cNvPicPr>
            <a:picLocks noChangeAspect="1"/>
          </p:cNvPicPr>
          <p:nvPr/>
        </p:nvPicPr>
        <p:blipFill>
          <a:blip r:embed="rId2">
            <a:extLst/>
          </a:blip>
          <a:stretch>
            <a:fillRect/>
          </a:stretch>
        </p:blipFill>
        <p:spPr>
          <a:xfrm>
            <a:off x="10829661" y="3234641"/>
            <a:ext cx="13545078" cy="8608255"/>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Putting It All Together"/>
          <p:cNvSpPr txBox="1"/>
          <p:nvPr>
            <p:ph type="title"/>
          </p:nvPr>
        </p:nvSpPr>
        <p:spPr>
          <a:prstGeom prst="rect">
            <a:avLst/>
          </a:prstGeom>
        </p:spPr>
        <p:txBody>
          <a:bodyPr/>
          <a:lstStyle>
            <a:lvl1pPr>
              <a:defRPr b="1">
                <a:latin typeface="Helvetica"/>
                <a:ea typeface="Helvetica"/>
                <a:cs typeface="Helvetica"/>
                <a:sym typeface="Helvetica"/>
              </a:defRPr>
            </a:lvl1pPr>
          </a:lstStyle>
          <a:p>
            <a:pPr/>
            <a:r>
              <a:t>Putting It All Together</a:t>
            </a:r>
          </a:p>
        </p:txBody>
      </p:sp>
      <p:sp>
        <p:nvSpPr>
          <p:cNvPr id="218" name="WSJTX - Decodes messages off the air…"/>
          <p:cNvSpPr txBox="1"/>
          <p:nvPr>
            <p:ph type="body" sz="half" idx="1"/>
          </p:nvPr>
        </p:nvSpPr>
        <p:spPr>
          <a:xfrm>
            <a:off x="1778000" y="3517900"/>
            <a:ext cx="10007600" cy="8839200"/>
          </a:xfrm>
          <a:prstGeom prst="rect">
            <a:avLst/>
          </a:prstGeom>
        </p:spPr>
        <p:txBody>
          <a:bodyPr anchor="t"/>
          <a:lstStyle/>
          <a:p>
            <a:pPr/>
            <a:r>
              <a:t>WSJTX - Decodes messages off the air</a:t>
            </a:r>
          </a:p>
          <a:p>
            <a:pPr/>
            <a:r>
              <a:t>JTAlert - Visualizes live decodes</a:t>
            </a:r>
          </a:p>
          <a:p>
            <a:pPr/>
            <a:r>
              <a:t>GridTracker - Makes sense of everything </a:t>
            </a:r>
          </a:p>
        </p:txBody>
      </p:sp>
      <p:pic>
        <p:nvPicPr>
          <p:cNvPr id="219" name="pasted-movie.png" descr="pasted-movie.png"/>
          <p:cNvPicPr>
            <a:picLocks noChangeAspect="1"/>
          </p:cNvPicPr>
          <p:nvPr/>
        </p:nvPicPr>
        <p:blipFill>
          <a:blip r:embed="rId2">
            <a:extLst/>
          </a:blip>
          <a:stretch>
            <a:fillRect/>
          </a:stretch>
        </p:blipFill>
        <p:spPr>
          <a:xfrm>
            <a:off x="11856532" y="3587749"/>
            <a:ext cx="12051218" cy="6540501"/>
          </a:xfrm>
          <a:prstGeom prst="rect">
            <a:avLst/>
          </a:prstGeom>
          <a:ln w="12700">
            <a:miter lim="400000"/>
          </a:ln>
        </p:spPr>
      </p:pic>
      <p:pic>
        <p:nvPicPr>
          <p:cNvPr id="220" name="pasted-movie.png" descr="pasted-movie.png"/>
          <p:cNvPicPr>
            <a:picLocks noChangeAspect="1"/>
          </p:cNvPicPr>
          <p:nvPr/>
        </p:nvPicPr>
        <p:blipFill>
          <a:blip r:embed="rId3">
            <a:extLst/>
          </a:blip>
          <a:stretch>
            <a:fillRect/>
          </a:stretch>
        </p:blipFill>
        <p:spPr>
          <a:xfrm>
            <a:off x="19864238" y="2819400"/>
            <a:ext cx="4186536" cy="8839200"/>
          </a:xfrm>
          <a:prstGeom prst="rect">
            <a:avLst/>
          </a:prstGeom>
          <a:ln w="12700">
            <a:miter lim="400000"/>
          </a:ln>
        </p:spPr>
      </p:pic>
      <p:sp>
        <p:nvSpPr>
          <p:cNvPr id="221" name="All these tools work in all modes supported by WSJTX including FT8, FT4, etc."/>
          <p:cNvSpPr txBox="1"/>
          <p:nvPr/>
        </p:nvSpPr>
        <p:spPr>
          <a:xfrm>
            <a:off x="383509" y="12039600"/>
            <a:ext cx="23629682"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stStyle>
          <a:p>
            <a:pPr/>
            <a:r>
              <a:t>All these tools work in all modes supported by WSJTX including FT8, FT4, etc.</a:t>
            </a:r>
          </a:p>
        </p:txBody>
      </p:sp>
      <p:pic>
        <p:nvPicPr>
          <p:cNvPr id="222" name="pasted-movie.png" descr="pasted-movie.png"/>
          <p:cNvPicPr>
            <a:picLocks noChangeAspect="1"/>
          </p:cNvPicPr>
          <p:nvPr/>
        </p:nvPicPr>
        <p:blipFill>
          <a:blip r:embed="rId4">
            <a:extLst/>
          </a:blip>
          <a:stretch>
            <a:fillRect/>
          </a:stretch>
        </p:blipFill>
        <p:spPr>
          <a:xfrm>
            <a:off x="475121" y="7665704"/>
            <a:ext cx="11747501" cy="3251201"/>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Questions?"/>
          <p:cNvSpPr txBox="1"/>
          <p:nvPr>
            <p:ph type="title"/>
          </p:nvPr>
        </p:nvSpPr>
        <p:spPr>
          <a:xfrm>
            <a:off x="1784350" y="-571500"/>
            <a:ext cx="20815300" cy="2984500"/>
          </a:xfrm>
          <a:prstGeom prst="rect">
            <a:avLst/>
          </a:prstGeom>
        </p:spPr>
        <p:txBody>
          <a:bodyPr/>
          <a:lstStyle>
            <a:lvl1pPr>
              <a:defRPr b="1">
                <a:latin typeface="Helvetica"/>
                <a:ea typeface="Helvetica"/>
                <a:cs typeface="Helvetica"/>
                <a:sym typeface="Helvetica"/>
              </a:defRPr>
            </a:lvl1pPr>
          </a:lstStyle>
          <a:p>
            <a:pPr/>
            <a:r>
              <a:t>Questions?</a:t>
            </a:r>
          </a:p>
        </p:txBody>
      </p:sp>
      <p:pic>
        <p:nvPicPr>
          <p:cNvPr id="225" name="WSJTX_Main.PNG" descr="WSJTX_Main.PNG"/>
          <p:cNvPicPr>
            <a:picLocks noChangeAspect="1"/>
          </p:cNvPicPr>
          <p:nvPr/>
        </p:nvPicPr>
        <p:blipFill>
          <a:blip r:embed="rId2">
            <a:extLst/>
          </a:blip>
          <a:stretch>
            <a:fillRect/>
          </a:stretch>
        </p:blipFill>
        <p:spPr>
          <a:xfrm>
            <a:off x="264328" y="1788283"/>
            <a:ext cx="17348201" cy="9232901"/>
          </a:xfrm>
          <a:prstGeom prst="rect">
            <a:avLst/>
          </a:prstGeom>
          <a:ln w="12700">
            <a:miter lim="400000"/>
          </a:ln>
        </p:spPr>
      </p:pic>
      <p:pic>
        <p:nvPicPr>
          <p:cNvPr id="226" name="JTAlert_Decodes.PNG" descr="JTAlert_Decodes.PNG"/>
          <p:cNvPicPr>
            <a:picLocks noChangeAspect="1"/>
          </p:cNvPicPr>
          <p:nvPr/>
        </p:nvPicPr>
        <p:blipFill>
          <a:blip r:embed="rId3">
            <a:extLst/>
          </a:blip>
          <a:stretch>
            <a:fillRect/>
          </a:stretch>
        </p:blipFill>
        <p:spPr>
          <a:xfrm>
            <a:off x="4926471" y="3779504"/>
            <a:ext cx="17348201" cy="9296401"/>
          </a:xfrm>
          <a:prstGeom prst="rect">
            <a:avLst/>
          </a:prstGeom>
          <a:ln w="12700">
            <a:miter lim="400000"/>
          </a:ln>
        </p:spPr>
      </p:pic>
      <p:pic>
        <p:nvPicPr>
          <p:cNvPr id="227" name="pasted-movie.png" descr="pasted-movie.png"/>
          <p:cNvPicPr>
            <a:picLocks noChangeAspect="1"/>
          </p:cNvPicPr>
          <p:nvPr/>
        </p:nvPicPr>
        <p:blipFill>
          <a:blip r:embed="rId4">
            <a:extLst/>
          </a:blip>
          <a:stretch>
            <a:fillRect/>
          </a:stretch>
        </p:blipFill>
        <p:spPr>
          <a:xfrm>
            <a:off x="8723350" y="6392334"/>
            <a:ext cx="15296458" cy="698767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Who is this guy?"/>
          <p:cNvSpPr txBox="1"/>
          <p:nvPr>
            <p:ph type="title"/>
          </p:nvPr>
        </p:nvSpPr>
        <p:spPr>
          <a:xfrm>
            <a:off x="1790700" y="1085850"/>
            <a:ext cx="10007601" cy="1486084"/>
          </a:xfrm>
          <a:prstGeom prst="rect">
            <a:avLst/>
          </a:prstGeom>
        </p:spPr>
        <p:txBody>
          <a:bodyPr/>
          <a:lstStyle>
            <a:lvl1pPr>
              <a:defRPr b="1">
                <a:latin typeface="Helvetica"/>
                <a:ea typeface="Helvetica"/>
                <a:cs typeface="Helvetica"/>
                <a:sym typeface="Helvetica"/>
              </a:defRPr>
            </a:lvl1pPr>
          </a:lstStyle>
          <a:p>
            <a:pPr/>
            <a:r>
              <a:t>Who is this guy?</a:t>
            </a:r>
          </a:p>
        </p:txBody>
      </p:sp>
      <p:sp>
        <p:nvSpPr>
          <p:cNvPr id="142" name="Callsign: W1BBT…"/>
          <p:cNvSpPr txBox="1"/>
          <p:nvPr>
            <p:ph type="body" sz="half" idx="1"/>
          </p:nvPr>
        </p:nvSpPr>
        <p:spPr>
          <a:xfrm>
            <a:off x="1029838" y="3502765"/>
            <a:ext cx="11529324" cy="9342832"/>
          </a:xfrm>
          <a:prstGeom prst="rect">
            <a:avLst/>
          </a:prstGeom>
        </p:spPr>
        <p:txBody>
          <a:bodyPr/>
          <a:lstStyle/>
          <a:p>
            <a:pPr algn="l" defTabSz="693419">
              <a:defRPr sz="3696"/>
            </a:pPr>
            <a:r>
              <a:rPr b="1">
                <a:latin typeface="Helvetica"/>
                <a:ea typeface="Helvetica"/>
                <a:cs typeface="Helvetica"/>
                <a:sym typeface="Helvetica"/>
              </a:rPr>
              <a:t>Callsign:</a:t>
            </a:r>
            <a:r>
              <a:t> W1BBT</a:t>
            </a:r>
          </a:p>
          <a:p>
            <a:pPr algn="l" defTabSz="693419">
              <a:defRPr sz="3696"/>
            </a:pPr>
            <a:r>
              <a:rPr b="1">
                <a:latin typeface="Helvetica"/>
                <a:ea typeface="Helvetica"/>
                <a:cs typeface="Helvetica"/>
                <a:sym typeface="Helvetica"/>
              </a:rPr>
              <a:t>Ham Since:</a:t>
            </a:r>
            <a:r>
              <a:t> 11/19/2019</a:t>
            </a:r>
          </a:p>
          <a:p>
            <a:pPr algn="l" defTabSz="693419">
              <a:defRPr sz="3696"/>
            </a:pPr>
            <a:r>
              <a:rPr b="1">
                <a:latin typeface="Helvetica"/>
                <a:ea typeface="Helvetica"/>
                <a:cs typeface="Helvetica"/>
                <a:sym typeface="Helvetica"/>
              </a:rPr>
              <a:t>License:</a:t>
            </a:r>
            <a:r>
              <a:t> General (May 2023)</a:t>
            </a:r>
          </a:p>
          <a:p>
            <a:pPr algn="l" defTabSz="693419">
              <a:defRPr sz="3696"/>
            </a:pPr>
            <a:r>
              <a:t>KARS Secretary 2024-2025</a:t>
            </a:r>
          </a:p>
          <a:p>
            <a:pPr algn="l" defTabSz="693419">
              <a:defRPr sz="3696"/>
            </a:pPr>
          </a:p>
          <a:p>
            <a:pPr algn="l" defTabSz="693419">
              <a:defRPr b="1" sz="3696">
                <a:latin typeface="Helvetica"/>
                <a:ea typeface="Helvetica"/>
                <a:cs typeface="Helvetica"/>
                <a:sym typeface="Helvetica"/>
              </a:defRPr>
            </a:pPr>
            <a:r>
              <a:t>Professional Experience: </a:t>
            </a:r>
          </a:p>
          <a:p>
            <a:pPr algn="l" defTabSz="693419">
              <a:defRPr sz="3696"/>
            </a:pPr>
            <a:r>
              <a:t>Software Engineer - 40 years</a:t>
            </a:r>
          </a:p>
          <a:p>
            <a:pPr algn="l" defTabSz="693419">
              <a:defRPr sz="3696"/>
            </a:pPr>
          </a:p>
          <a:p>
            <a:pPr algn="l" defTabSz="693419">
              <a:defRPr b="1" sz="3696">
                <a:latin typeface="Helvetica"/>
                <a:ea typeface="Helvetica"/>
                <a:cs typeface="Helvetica"/>
                <a:sym typeface="Helvetica"/>
              </a:defRPr>
            </a:pPr>
            <a:r>
              <a:t>Employer: </a:t>
            </a:r>
          </a:p>
          <a:p>
            <a:pPr algn="l" defTabSz="693419">
              <a:defRPr sz="3696"/>
            </a:pPr>
            <a:r>
              <a:t>Accenture Federal Services</a:t>
            </a:r>
            <a:br/>
          </a:p>
          <a:p>
            <a:pPr algn="l" defTabSz="693419">
              <a:defRPr b="1" sz="3696">
                <a:latin typeface="Helvetica"/>
                <a:ea typeface="Helvetica"/>
                <a:cs typeface="Helvetica"/>
                <a:sym typeface="Helvetica"/>
              </a:defRPr>
            </a:pPr>
            <a:r>
              <a:t>Hobbies: </a:t>
            </a:r>
          </a:p>
          <a:p>
            <a:pPr algn="l" defTabSz="693419">
              <a:defRPr sz="3696"/>
            </a:pPr>
            <a:r>
              <a:t>Recording Artist, Rock Crawling, Homebrewing, Bourbon, Ham Radio, Breaking things that are not supposed to be broken</a:t>
            </a:r>
          </a:p>
        </p:txBody>
      </p:sp>
      <p:pic>
        <p:nvPicPr>
          <p:cNvPr id="143" name="pasted-movie.png" descr="pasted-movie.png"/>
          <p:cNvPicPr>
            <a:picLocks noChangeAspect="1"/>
          </p:cNvPicPr>
          <p:nvPr/>
        </p:nvPicPr>
        <p:blipFill>
          <a:blip r:embed="rId2">
            <a:extLst/>
          </a:blip>
          <a:stretch>
            <a:fillRect/>
          </a:stretch>
        </p:blipFill>
        <p:spPr>
          <a:xfrm>
            <a:off x="13449152" y="245703"/>
            <a:ext cx="10528301" cy="3378201"/>
          </a:xfrm>
          <a:prstGeom prst="rect">
            <a:avLst/>
          </a:prstGeom>
          <a:ln w="12700">
            <a:miter lim="400000"/>
          </a:ln>
        </p:spPr>
      </p:pic>
      <p:pic>
        <p:nvPicPr>
          <p:cNvPr id="144" name="pasted-movie.png" descr="pasted-movie.png"/>
          <p:cNvPicPr>
            <a:picLocks noChangeAspect="1"/>
          </p:cNvPicPr>
          <p:nvPr/>
        </p:nvPicPr>
        <p:blipFill>
          <a:blip r:embed="rId3">
            <a:extLst/>
          </a:blip>
          <a:stretch>
            <a:fillRect/>
          </a:stretch>
        </p:blipFill>
        <p:spPr>
          <a:xfrm>
            <a:off x="13435751" y="3829681"/>
            <a:ext cx="5987332" cy="3841395"/>
          </a:xfrm>
          <a:prstGeom prst="rect">
            <a:avLst/>
          </a:prstGeom>
          <a:ln w="12700">
            <a:miter lim="400000"/>
          </a:ln>
        </p:spPr>
      </p:pic>
      <p:pic>
        <p:nvPicPr>
          <p:cNvPr id="145" name="pasted-movie.png" descr="pasted-movie.png"/>
          <p:cNvPicPr>
            <a:picLocks noChangeAspect="1"/>
          </p:cNvPicPr>
          <p:nvPr/>
        </p:nvPicPr>
        <p:blipFill>
          <a:blip r:embed="rId4">
            <a:extLst/>
          </a:blip>
          <a:stretch>
            <a:fillRect/>
          </a:stretch>
        </p:blipFill>
        <p:spPr>
          <a:xfrm>
            <a:off x="13435751" y="8495918"/>
            <a:ext cx="5987332" cy="4461835"/>
          </a:xfrm>
          <a:prstGeom prst="rect">
            <a:avLst/>
          </a:prstGeom>
          <a:ln w="12700">
            <a:miter lim="400000"/>
          </a:ln>
        </p:spPr>
      </p:pic>
      <p:pic>
        <p:nvPicPr>
          <p:cNvPr id="146" name="161247607_4128324303845120_7679189878334936050_n.jpg" descr="161247607_4128324303845120_7679189878334936050_n.jpg"/>
          <p:cNvPicPr>
            <a:picLocks noChangeAspect="1"/>
          </p:cNvPicPr>
          <p:nvPr/>
        </p:nvPicPr>
        <p:blipFill>
          <a:blip r:embed="rId5">
            <a:extLst/>
          </a:blip>
          <a:stretch>
            <a:fillRect/>
          </a:stretch>
        </p:blipFill>
        <p:spPr>
          <a:xfrm>
            <a:off x="19566525" y="6779319"/>
            <a:ext cx="4613822" cy="6151762"/>
          </a:xfrm>
          <a:prstGeom prst="rect">
            <a:avLst/>
          </a:prstGeom>
          <a:ln w="12700">
            <a:miter lim="400000"/>
          </a:ln>
        </p:spPr>
      </p:pic>
      <p:pic>
        <p:nvPicPr>
          <p:cNvPr id="147" name="pasted-movie.png" descr="pasted-movie.png"/>
          <p:cNvPicPr>
            <a:picLocks noChangeAspect="1"/>
          </p:cNvPicPr>
          <p:nvPr/>
        </p:nvPicPr>
        <p:blipFill>
          <a:blip r:embed="rId6">
            <a:extLst/>
          </a:blip>
          <a:stretch>
            <a:fillRect/>
          </a:stretch>
        </p:blipFill>
        <p:spPr>
          <a:xfrm>
            <a:off x="18094412" y="3791312"/>
            <a:ext cx="6175288" cy="2926668"/>
          </a:xfrm>
          <a:prstGeom prst="rect">
            <a:avLst/>
          </a:prstGeom>
          <a:ln w="63500">
            <a:solidFill>
              <a:srgbClr val="000000"/>
            </a:solidFill>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Advanced WSJTX, JTAlert, GridTracker Setup"/>
          <p:cNvSpPr txBox="1"/>
          <p:nvPr>
            <p:ph type="ctrTitle"/>
          </p:nvPr>
        </p:nvSpPr>
        <p:spPr>
          <a:prstGeom prst="rect">
            <a:avLst/>
          </a:prstGeom>
        </p:spPr>
        <p:txBody>
          <a:bodyPr/>
          <a:lstStyle>
            <a:lvl1pPr>
              <a:defRPr b="1">
                <a:latin typeface="Helvetica"/>
                <a:ea typeface="Helvetica"/>
                <a:cs typeface="Helvetica"/>
                <a:sym typeface="Helvetica"/>
              </a:defRPr>
            </a:lvl1pPr>
          </a:lstStyle>
          <a:p>
            <a:pPr/>
            <a:r>
              <a:t>Advanced WSJTX, JTAlert, GridTracker Setup</a:t>
            </a:r>
          </a:p>
        </p:txBody>
      </p:sp>
      <p:sp>
        <p:nvSpPr>
          <p:cNvPr id="230" name="LIVE DEMO"/>
          <p:cNvSpPr txBox="1"/>
          <p:nvPr>
            <p:ph type="subTitle" sz="half" idx="1"/>
          </p:nvPr>
        </p:nvSpPr>
        <p:spPr>
          <a:xfrm>
            <a:off x="2387600" y="8439150"/>
            <a:ext cx="19621500" cy="3551234"/>
          </a:xfrm>
          <a:prstGeom prst="rect">
            <a:avLst/>
          </a:prstGeom>
        </p:spPr>
        <p:txBody>
          <a:bodyPr/>
          <a:lstStyle>
            <a:lvl1pPr>
              <a:defRPr b="1" sz="18400">
                <a:latin typeface="Helvetica"/>
                <a:ea typeface="Helvetica"/>
                <a:cs typeface="Helvetica"/>
                <a:sym typeface="Helvetica"/>
              </a:defRPr>
            </a:lvl1pPr>
          </a:lstStyle>
          <a:p>
            <a:pPr/>
            <a:r>
              <a:t>LIVE DEMO</a:t>
            </a:r>
          </a:p>
        </p:txBody>
      </p:sp>
      <p:pic>
        <p:nvPicPr>
          <p:cNvPr id="231" name="KARS Logo v1.3.png" descr="KARS Logo v1.3.png"/>
          <p:cNvPicPr>
            <a:picLocks noChangeAspect="1"/>
          </p:cNvPicPr>
          <p:nvPr/>
        </p:nvPicPr>
        <p:blipFill>
          <a:blip r:embed="rId2">
            <a:extLst/>
          </a:blip>
          <a:stretch>
            <a:fillRect/>
          </a:stretch>
        </p:blipFill>
        <p:spPr>
          <a:xfrm>
            <a:off x="236958" y="10764833"/>
            <a:ext cx="2832229" cy="2832229"/>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Why are we here?"/>
          <p:cNvSpPr txBox="1"/>
          <p:nvPr>
            <p:ph type="title"/>
          </p:nvPr>
        </p:nvSpPr>
        <p:spPr>
          <a:prstGeom prst="rect">
            <a:avLst/>
          </a:prstGeom>
        </p:spPr>
        <p:txBody>
          <a:bodyPr/>
          <a:lstStyle>
            <a:lvl1pPr>
              <a:defRPr b="1">
                <a:latin typeface="Helvetica"/>
                <a:ea typeface="Helvetica"/>
                <a:cs typeface="Helvetica"/>
                <a:sym typeface="Helvetica"/>
              </a:defRPr>
            </a:lvl1pPr>
          </a:lstStyle>
          <a:p>
            <a:pPr/>
            <a:r>
              <a:t>Why are we here?</a:t>
            </a:r>
          </a:p>
        </p:txBody>
      </p:sp>
      <p:sp>
        <p:nvSpPr>
          <p:cNvPr id="150" name="Expanding the usability of WSJTX by integrating JTAlert and GridTracker…"/>
          <p:cNvSpPr txBox="1"/>
          <p:nvPr>
            <p:ph type="body" sz="half" idx="1"/>
          </p:nvPr>
        </p:nvSpPr>
        <p:spPr>
          <a:prstGeom prst="rect">
            <a:avLst/>
          </a:prstGeom>
        </p:spPr>
        <p:txBody>
          <a:bodyPr/>
          <a:lstStyle/>
          <a:p>
            <a:pPr/>
            <a:r>
              <a:t>Expanding the usability of WSJTX by integrating JTAlert and GridTracker</a:t>
            </a:r>
          </a:p>
          <a:p>
            <a:pPr/>
            <a:r>
              <a:t>Using JTAlert to sift through the noise</a:t>
            </a:r>
          </a:p>
          <a:p>
            <a:pPr/>
            <a:r>
              <a:t>Using GridTracker to find stations not actively calling CQ and to manage logging</a:t>
            </a:r>
          </a:p>
          <a:p>
            <a:pPr/>
            <a:r>
              <a:t>Using multiple computers to offload tasks</a:t>
            </a:r>
          </a:p>
        </p:txBody>
      </p:sp>
      <p:pic>
        <p:nvPicPr>
          <p:cNvPr id="151" name="WSJTX_Main.PNG" descr="WSJTX_Main.PNG"/>
          <p:cNvPicPr>
            <a:picLocks noChangeAspect="1"/>
          </p:cNvPicPr>
          <p:nvPr/>
        </p:nvPicPr>
        <p:blipFill>
          <a:blip r:embed="rId2">
            <a:extLst/>
          </a:blip>
          <a:stretch>
            <a:fillRect/>
          </a:stretch>
        </p:blipFill>
        <p:spPr>
          <a:xfrm>
            <a:off x="12348624" y="3666831"/>
            <a:ext cx="11408278" cy="607161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Why are we not here?"/>
          <p:cNvSpPr txBox="1"/>
          <p:nvPr>
            <p:ph type="title"/>
          </p:nvPr>
        </p:nvSpPr>
        <p:spPr>
          <a:prstGeom prst="rect">
            <a:avLst/>
          </a:prstGeom>
        </p:spPr>
        <p:txBody>
          <a:bodyPr/>
          <a:lstStyle>
            <a:lvl1pPr>
              <a:defRPr b="1">
                <a:latin typeface="Helvetica"/>
                <a:ea typeface="Helvetica"/>
                <a:cs typeface="Helvetica"/>
                <a:sym typeface="Helvetica"/>
              </a:defRPr>
            </a:lvl1pPr>
          </a:lstStyle>
          <a:p>
            <a:pPr/>
            <a:r>
              <a:t>Why are we not here?</a:t>
            </a:r>
          </a:p>
        </p:txBody>
      </p:sp>
      <p:sp>
        <p:nvSpPr>
          <p:cNvPr id="154" name="Configuring your radio for FT8…"/>
          <p:cNvSpPr txBox="1"/>
          <p:nvPr>
            <p:ph type="body" idx="1"/>
          </p:nvPr>
        </p:nvSpPr>
        <p:spPr>
          <a:prstGeom prst="rect">
            <a:avLst/>
          </a:prstGeom>
        </p:spPr>
        <p:txBody>
          <a:bodyPr/>
          <a:lstStyle/>
          <a:p>
            <a:pPr/>
            <a:r>
              <a:t>Configuring your radio for FT8</a:t>
            </a:r>
          </a:p>
          <a:p>
            <a:pPr/>
            <a:r>
              <a:t>Configuring WSJTX to work with your radio</a:t>
            </a:r>
          </a:p>
          <a:p>
            <a:pPr/>
            <a:r>
              <a:t>If this makes you a sad panda, I’m sorry. :(</a:t>
            </a:r>
          </a:p>
        </p:txBody>
      </p:sp>
      <p:pic>
        <p:nvPicPr>
          <p:cNvPr id="155" name="pasted-movie.png" descr="pasted-movie.png"/>
          <p:cNvPicPr>
            <a:picLocks noChangeAspect="1"/>
          </p:cNvPicPr>
          <p:nvPr/>
        </p:nvPicPr>
        <p:blipFill>
          <a:blip r:embed="rId2">
            <a:extLst/>
          </a:blip>
          <a:stretch>
            <a:fillRect/>
          </a:stretch>
        </p:blipFill>
        <p:spPr>
          <a:xfrm>
            <a:off x="18469419" y="3902424"/>
            <a:ext cx="4526826" cy="8048276"/>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Equipment"/>
          <p:cNvSpPr txBox="1"/>
          <p:nvPr>
            <p:ph type="title"/>
          </p:nvPr>
        </p:nvSpPr>
        <p:spPr>
          <a:prstGeom prst="rect">
            <a:avLst/>
          </a:prstGeom>
        </p:spPr>
        <p:txBody>
          <a:bodyPr/>
          <a:lstStyle>
            <a:lvl1pPr>
              <a:defRPr b="1">
                <a:latin typeface="Helvetica"/>
                <a:ea typeface="Helvetica"/>
                <a:cs typeface="Helvetica"/>
                <a:sym typeface="Helvetica"/>
              </a:defRPr>
            </a:lvl1pPr>
          </a:lstStyle>
          <a:p>
            <a:pPr/>
            <a:r>
              <a:t>Equipment</a:t>
            </a:r>
          </a:p>
        </p:txBody>
      </p:sp>
      <p:sp>
        <p:nvSpPr>
          <p:cNvPr id="158" name="Radio Equipment…"/>
          <p:cNvSpPr txBox="1"/>
          <p:nvPr>
            <p:ph type="body" sz="half" idx="1"/>
          </p:nvPr>
        </p:nvSpPr>
        <p:spPr>
          <a:xfrm>
            <a:off x="2074234" y="2882173"/>
            <a:ext cx="10007601" cy="9469050"/>
          </a:xfrm>
          <a:prstGeom prst="rect">
            <a:avLst/>
          </a:prstGeom>
        </p:spPr>
        <p:txBody>
          <a:bodyPr/>
          <a:lstStyle/>
          <a:p>
            <a:pPr marL="172720" indent="-172720" defTabSz="330200">
              <a:spcBef>
                <a:spcPts val="2100"/>
              </a:spcBef>
              <a:defRPr sz="3040"/>
            </a:pPr>
            <a:r>
              <a:t>Radio Equipment</a:t>
            </a:r>
          </a:p>
          <a:p>
            <a:pPr lvl="1" marL="345440" indent="-172720" defTabSz="330200">
              <a:spcBef>
                <a:spcPts val="2100"/>
              </a:spcBef>
              <a:defRPr sz="3040"/>
            </a:pPr>
            <a:r>
              <a:t>Yaesu 991A</a:t>
            </a:r>
          </a:p>
          <a:p>
            <a:pPr lvl="1" marL="345440" indent="-172720" defTabSz="330200">
              <a:spcBef>
                <a:spcPts val="2100"/>
              </a:spcBef>
              <a:defRPr sz="3040"/>
            </a:pPr>
            <a:r>
              <a:t>MFJ 4230MVP Power Supply</a:t>
            </a:r>
          </a:p>
          <a:p>
            <a:pPr lvl="1" marL="345440" indent="-172720" defTabSz="330200">
              <a:spcBef>
                <a:spcPts val="2100"/>
              </a:spcBef>
              <a:defRPr sz="3040"/>
            </a:pPr>
            <a:r>
              <a:t>Nissei DG503 SWR/Watt Meter</a:t>
            </a:r>
          </a:p>
          <a:p>
            <a:pPr marL="172720" indent="-172720" defTabSz="330200">
              <a:spcBef>
                <a:spcPts val="2100"/>
              </a:spcBef>
              <a:defRPr sz="3040"/>
            </a:pPr>
            <a:r>
              <a:t>Laptop A</a:t>
            </a:r>
          </a:p>
          <a:p>
            <a:pPr lvl="1" marL="345440" indent="-172720" defTabSz="330200">
              <a:spcBef>
                <a:spcPts val="2100"/>
              </a:spcBef>
              <a:defRPr sz="3040"/>
            </a:pPr>
            <a:r>
              <a:t>Lenovo 2.2ghz i3 Intel w/12gb RAM</a:t>
            </a:r>
          </a:p>
          <a:p>
            <a:pPr lvl="1" marL="345440" indent="-172720" defTabSz="330200">
              <a:spcBef>
                <a:spcPts val="2100"/>
              </a:spcBef>
              <a:defRPr sz="3040"/>
            </a:pPr>
            <a:r>
              <a:t>Windows 10</a:t>
            </a:r>
          </a:p>
          <a:p>
            <a:pPr lvl="1" marL="345440" indent="-172720" defTabSz="330200">
              <a:spcBef>
                <a:spcPts val="2100"/>
              </a:spcBef>
              <a:defRPr sz="3040"/>
            </a:pPr>
            <a:r>
              <a:t>WSJTX</a:t>
            </a:r>
          </a:p>
          <a:p>
            <a:pPr lvl="1" marL="345440" indent="-172720" defTabSz="330200">
              <a:spcBef>
                <a:spcPts val="2100"/>
              </a:spcBef>
              <a:defRPr sz="3040"/>
            </a:pPr>
            <a:r>
              <a:t>JTAlert</a:t>
            </a:r>
          </a:p>
          <a:p>
            <a:pPr marL="172720" indent="-172720" defTabSz="330200">
              <a:spcBef>
                <a:spcPts val="2100"/>
              </a:spcBef>
              <a:defRPr sz="3040"/>
            </a:pPr>
            <a:r>
              <a:t>Laptop B</a:t>
            </a:r>
          </a:p>
          <a:p>
            <a:pPr lvl="1" marL="345440" indent="-172720" defTabSz="330200">
              <a:spcBef>
                <a:spcPts val="2100"/>
              </a:spcBef>
              <a:defRPr sz="3040"/>
            </a:pPr>
            <a:r>
              <a:t>Asus ROG i7 2.8ghz w/32gb RAM</a:t>
            </a:r>
          </a:p>
          <a:p>
            <a:pPr lvl="1" marL="345440" indent="-172720" defTabSz="330200">
              <a:spcBef>
                <a:spcPts val="2100"/>
              </a:spcBef>
              <a:defRPr sz="3040"/>
            </a:pPr>
            <a:r>
              <a:t>Windows 10</a:t>
            </a:r>
          </a:p>
          <a:p>
            <a:pPr lvl="1" marL="345440" indent="-172720" defTabSz="330200">
              <a:spcBef>
                <a:spcPts val="2100"/>
              </a:spcBef>
              <a:defRPr sz="3040"/>
            </a:pPr>
            <a:r>
              <a:t>Gridtracker</a:t>
            </a:r>
          </a:p>
        </p:txBody>
      </p:sp>
      <p:pic>
        <p:nvPicPr>
          <p:cNvPr id="159" name="pasted-movie.png" descr="pasted-movie.png"/>
          <p:cNvPicPr>
            <a:picLocks noChangeAspect="1"/>
          </p:cNvPicPr>
          <p:nvPr/>
        </p:nvPicPr>
        <p:blipFill>
          <a:blip r:embed="rId2">
            <a:extLst/>
          </a:blip>
          <a:stretch>
            <a:fillRect/>
          </a:stretch>
        </p:blipFill>
        <p:spPr>
          <a:xfrm>
            <a:off x="12514744" y="3769053"/>
            <a:ext cx="10174912" cy="4471816"/>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Software"/>
          <p:cNvSpPr txBox="1"/>
          <p:nvPr>
            <p:ph type="title"/>
          </p:nvPr>
        </p:nvSpPr>
        <p:spPr>
          <a:xfrm>
            <a:off x="666976" y="195149"/>
            <a:ext cx="20815301" cy="2984501"/>
          </a:xfrm>
          <a:prstGeom prst="rect">
            <a:avLst/>
          </a:prstGeom>
        </p:spPr>
        <p:txBody>
          <a:bodyPr/>
          <a:lstStyle>
            <a:lvl1pPr algn="l">
              <a:defRPr b="1">
                <a:latin typeface="Helvetica"/>
                <a:ea typeface="Helvetica"/>
                <a:cs typeface="Helvetica"/>
                <a:sym typeface="Helvetica"/>
              </a:defRPr>
            </a:lvl1pPr>
          </a:lstStyle>
          <a:p>
            <a:pPr/>
            <a:r>
              <a:t>Software</a:t>
            </a:r>
          </a:p>
        </p:txBody>
      </p:sp>
      <p:sp>
        <p:nvSpPr>
          <p:cNvPr id="162" name="WSJTX - https://wsjt.sourceforge.io/wsjtx.html…"/>
          <p:cNvSpPr txBox="1"/>
          <p:nvPr>
            <p:ph type="body" sz="quarter" idx="1"/>
          </p:nvPr>
        </p:nvSpPr>
        <p:spPr>
          <a:xfrm>
            <a:off x="356280" y="2623435"/>
            <a:ext cx="14605041" cy="4530748"/>
          </a:xfrm>
          <a:prstGeom prst="rect">
            <a:avLst/>
          </a:prstGeom>
        </p:spPr>
        <p:txBody>
          <a:bodyPr/>
          <a:lstStyle/>
          <a:p>
            <a:pPr/>
            <a:r>
              <a:t>WSJTX - </a:t>
            </a:r>
            <a:r>
              <a:rPr u="sng">
                <a:hlinkClick r:id="rId3" invalidUrl="" action="" tgtFrame="" tooltip="" history="1" highlightClick="0" endSnd="0"/>
              </a:rPr>
              <a:t>https://wsjt.sourceforge.io/wsjtx.html</a:t>
            </a:r>
          </a:p>
          <a:p>
            <a:pPr/>
            <a:r>
              <a:t>JTAlert - </a:t>
            </a:r>
            <a:r>
              <a:rPr u="sng">
                <a:hlinkClick r:id="rId4" invalidUrl="" action="" tgtFrame="" tooltip="" history="1" highlightClick="0" endSnd="0"/>
              </a:rPr>
              <a:t>https://hamapps.com/</a:t>
            </a:r>
          </a:p>
          <a:p>
            <a:pPr/>
            <a:r>
              <a:t>Gridtracker - </a:t>
            </a:r>
            <a:r>
              <a:rPr u="sng">
                <a:hlinkClick r:id="rId5" invalidUrl="" action="" tgtFrame="" tooltip="" history="1" highlightClick="0" endSnd="0"/>
              </a:rPr>
              <a:t>https://gridtracker.org/</a:t>
            </a:r>
          </a:p>
        </p:txBody>
      </p:sp>
      <p:pic>
        <p:nvPicPr>
          <p:cNvPr id="163" name="pasted-movie.png" descr="pasted-movie.png"/>
          <p:cNvPicPr>
            <a:picLocks noChangeAspect="1"/>
          </p:cNvPicPr>
          <p:nvPr/>
        </p:nvPicPr>
        <p:blipFill>
          <a:blip r:embed="rId6">
            <a:extLst/>
          </a:blip>
          <a:stretch>
            <a:fillRect/>
          </a:stretch>
        </p:blipFill>
        <p:spPr>
          <a:xfrm>
            <a:off x="1476299" y="6964453"/>
            <a:ext cx="9027260" cy="6647904"/>
          </a:xfrm>
          <a:prstGeom prst="rect">
            <a:avLst/>
          </a:prstGeom>
          <a:ln w="12700">
            <a:miter lim="400000"/>
          </a:ln>
        </p:spPr>
      </p:pic>
      <p:pic>
        <p:nvPicPr>
          <p:cNvPr id="164" name="WSJTX_Main.PNG" descr="WSJTX_Main.PNG"/>
          <p:cNvPicPr>
            <a:picLocks noChangeAspect="1"/>
          </p:cNvPicPr>
          <p:nvPr/>
        </p:nvPicPr>
        <p:blipFill>
          <a:blip r:embed="rId7">
            <a:extLst/>
          </a:blip>
          <a:stretch>
            <a:fillRect/>
          </a:stretch>
        </p:blipFill>
        <p:spPr>
          <a:xfrm>
            <a:off x="15899868" y="319768"/>
            <a:ext cx="8119463" cy="4321267"/>
          </a:xfrm>
          <a:prstGeom prst="rect">
            <a:avLst/>
          </a:prstGeom>
          <a:ln w="12700">
            <a:miter lim="400000"/>
          </a:ln>
        </p:spPr>
      </p:pic>
      <p:pic>
        <p:nvPicPr>
          <p:cNvPr id="165" name="JTAlert_Main.PNG" descr="JTAlert_Main.PNG"/>
          <p:cNvPicPr>
            <a:picLocks noChangeAspect="1"/>
          </p:cNvPicPr>
          <p:nvPr/>
        </p:nvPicPr>
        <p:blipFill>
          <a:blip r:embed="rId8">
            <a:extLst/>
          </a:blip>
          <a:stretch>
            <a:fillRect/>
          </a:stretch>
        </p:blipFill>
        <p:spPr>
          <a:xfrm>
            <a:off x="12045571" y="4945006"/>
            <a:ext cx="12128664" cy="5422778"/>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Make WSJTX Chatty"/>
          <p:cNvSpPr txBox="1"/>
          <p:nvPr>
            <p:ph type="title"/>
          </p:nvPr>
        </p:nvSpPr>
        <p:spPr>
          <a:prstGeom prst="rect">
            <a:avLst/>
          </a:prstGeom>
        </p:spPr>
        <p:txBody>
          <a:bodyPr/>
          <a:lstStyle>
            <a:lvl1pPr>
              <a:defRPr b="1">
                <a:latin typeface="Helvetica"/>
                <a:ea typeface="Helvetica"/>
                <a:cs typeface="Helvetica"/>
                <a:sym typeface="Helvetica"/>
              </a:defRPr>
            </a:lvl1pPr>
          </a:lstStyle>
          <a:p>
            <a:pPr/>
            <a:r>
              <a:t>Make WSJTX Chatty</a:t>
            </a:r>
          </a:p>
        </p:txBody>
      </p:sp>
      <p:sp>
        <p:nvSpPr>
          <p:cNvPr id="170" name="Prompt me to log QSO…"/>
          <p:cNvSpPr txBox="1"/>
          <p:nvPr>
            <p:ph type="body" sz="half" idx="1"/>
          </p:nvPr>
        </p:nvSpPr>
        <p:spPr>
          <a:xfrm>
            <a:off x="1473200" y="3648301"/>
            <a:ext cx="10007600" cy="8839201"/>
          </a:xfrm>
          <a:prstGeom prst="rect">
            <a:avLst/>
          </a:prstGeom>
        </p:spPr>
        <p:txBody>
          <a:bodyPr anchor="t"/>
          <a:lstStyle/>
          <a:p>
            <a:pPr/>
            <a:r>
              <a:t>Prompt me to log QSO</a:t>
            </a:r>
          </a:p>
          <a:p>
            <a:pPr/>
            <a:r>
              <a:t>Enable PSK Reporter Spotting</a:t>
            </a:r>
          </a:p>
          <a:p>
            <a:pPr/>
            <a:r>
              <a:t>UDP Multicast Server</a:t>
            </a:r>
          </a:p>
          <a:p>
            <a:pPr lvl="1"/>
            <a:r>
              <a:t>Pick a UDP Multicast address (224.0.0.0 through 239.255.255.255)</a:t>
            </a:r>
          </a:p>
          <a:p>
            <a:pPr lvl="1"/>
            <a:r>
              <a:t>Pick a UDP Port (Default 2237)</a:t>
            </a:r>
          </a:p>
          <a:p>
            <a:pPr lvl="1"/>
            <a:r>
              <a:t>Choose outgoing interfaces</a:t>
            </a:r>
          </a:p>
          <a:p>
            <a:pPr lvl="1"/>
            <a:r>
              <a:t>Multicast TTL</a:t>
            </a:r>
          </a:p>
        </p:txBody>
      </p:sp>
      <p:pic>
        <p:nvPicPr>
          <p:cNvPr id="171" name="WSJTX_Settings.PNG" descr="WSJTX_Settings.PNG"/>
          <p:cNvPicPr>
            <a:picLocks noChangeAspect="1"/>
          </p:cNvPicPr>
          <p:nvPr/>
        </p:nvPicPr>
        <p:blipFill>
          <a:blip r:embed="rId3">
            <a:extLst/>
          </a:blip>
          <a:stretch>
            <a:fillRect/>
          </a:stretch>
        </p:blipFill>
        <p:spPr>
          <a:xfrm>
            <a:off x="14157785" y="2979971"/>
            <a:ext cx="9936830" cy="10175861"/>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JTAlert"/>
          <p:cNvSpPr txBox="1"/>
          <p:nvPr>
            <p:ph type="title"/>
          </p:nvPr>
        </p:nvSpPr>
        <p:spPr>
          <a:xfrm>
            <a:off x="1784349" y="-40822"/>
            <a:ext cx="20815301" cy="2984501"/>
          </a:xfrm>
          <a:prstGeom prst="rect">
            <a:avLst/>
          </a:prstGeom>
        </p:spPr>
        <p:txBody>
          <a:bodyPr/>
          <a:lstStyle>
            <a:lvl1pPr>
              <a:defRPr b="1">
                <a:latin typeface="Helvetica"/>
                <a:ea typeface="Helvetica"/>
                <a:cs typeface="Helvetica"/>
                <a:sym typeface="Helvetica"/>
              </a:defRPr>
            </a:lvl1pPr>
          </a:lstStyle>
          <a:p>
            <a:pPr/>
            <a:r>
              <a:t>JTAlert</a:t>
            </a:r>
          </a:p>
        </p:txBody>
      </p:sp>
      <p:sp>
        <p:nvSpPr>
          <p:cNvPr id="176" name="JTAlert organizes incoming decodes making it easy to  see what stations you have worked prior"/>
          <p:cNvSpPr txBox="1"/>
          <p:nvPr>
            <p:ph type="body" sz="quarter" idx="1"/>
          </p:nvPr>
        </p:nvSpPr>
        <p:spPr>
          <a:xfrm>
            <a:off x="5992715" y="11758158"/>
            <a:ext cx="13356271" cy="2311434"/>
          </a:xfrm>
          <a:prstGeom prst="rect">
            <a:avLst/>
          </a:prstGeom>
        </p:spPr>
        <p:txBody>
          <a:bodyPr anchor="t"/>
          <a:lstStyle/>
          <a:p>
            <a:pPr marL="0" indent="0" algn="ctr">
              <a:buSzTx/>
              <a:buNone/>
            </a:pPr>
            <a:r>
              <a:t>JTAlert organizes incoming decodes making it easy to </a:t>
            </a:r>
            <a:br/>
            <a:r>
              <a:t>see what stations you have worked prior</a:t>
            </a:r>
          </a:p>
        </p:txBody>
      </p:sp>
      <p:pic>
        <p:nvPicPr>
          <p:cNvPr id="177" name="JTAlert_Decodes.PNG" descr="JTAlert_Decodes.PNG"/>
          <p:cNvPicPr>
            <a:picLocks noChangeAspect="1"/>
          </p:cNvPicPr>
          <p:nvPr/>
        </p:nvPicPr>
        <p:blipFill>
          <a:blip r:embed="rId2">
            <a:extLst/>
          </a:blip>
          <a:stretch>
            <a:fillRect/>
          </a:stretch>
        </p:blipFill>
        <p:spPr>
          <a:xfrm>
            <a:off x="3996750" y="2396934"/>
            <a:ext cx="17348201" cy="9296401"/>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JTAlert Settings"/>
          <p:cNvSpPr txBox="1"/>
          <p:nvPr>
            <p:ph type="title"/>
          </p:nvPr>
        </p:nvSpPr>
        <p:spPr>
          <a:prstGeom prst="rect">
            <a:avLst/>
          </a:prstGeom>
        </p:spPr>
        <p:txBody>
          <a:bodyPr/>
          <a:lstStyle>
            <a:lvl1pPr>
              <a:defRPr b="1">
                <a:latin typeface="Helvetica"/>
                <a:ea typeface="Helvetica"/>
                <a:cs typeface="Helvetica"/>
                <a:sym typeface="Helvetica"/>
              </a:defRPr>
            </a:lvl1pPr>
          </a:lstStyle>
          <a:p>
            <a:pPr/>
            <a:r>
              <a:t>JTAlert Settings</a:t>
            </a:r>
          </a:p>
        </p:txBody>
      </p:sp>
      <p:sp>
        <p:nvSpPr>
          <p:cNvPr id="180" name="Highlight Excessive DT…"/>
          <p:cNvSpPr txBox="1"/>
          <p:nvPr>
            <p:ph type="body" sz="half" idx="1"/>
          </p:nvPr>
        </p:nvSpPr>
        <p:spPr>
          <a:xfrm>
            <a:off x="657905" y="3017270"/>
            <a:ext cx="10007601" cy="8839201"/>
          </a:xfrm>
          <a:prstGeom prst="rect">
            <a:avLst/>
          </a:prstGeom>
        </p:spPr>
        <p:txBody>
          <a:bodyPr/>
          <a:lstStyle/>
          <a:p>
            <a:pPr marL="590884" indent="-590884">
              <a:spcBef>
                <a:spcPts val="5900"/>
              </a:spcBef>
              <a:defRPr sz="5200"/>
            </a:pPr>
            <a:r>
              <a:t>Highlight Excessive DT</a:t>
            </a:r>
          </a:p>
          <a:p>
            <a:pPr marL="0" indent="0">
              <a:spcBef>
                <a:spcPts val="3400"/>
              </a:spcBef>
              <a:buSzTx/>
              <a:buNone/>
              <a:defRPr i="1" sz="2700">
                <a:latin typeface="Helvetica"/>
                <a:ea typeface="Helvetica"/>
                <a:cs typeface="Helvetica"/>
                <a:sym typeface="Helvetica"/>
              </a:defRPr>
            </a:pPr>
            <a:r>
              <a:t>If all of the DTs you’re seeing are more than a second then YOU are the problem, not the other way around.</a:t>
            </a:r>
          </a:p>
          <a:p>
            <a:pPr/>
            <a:r>
              <a:t>Highlight signal dB level</a:t>
            </a:r>
          </a:p>
          <a:p>
            <a:pPr/>
            <a:r>
              <a:t>Visible Columns</a:t>
            </a:r>
          </a:p>
        </p:txBody>
      </p:sp>
      <p:pic>
        <p:nvPicPr>
          <p:cNvPr id="181" name="JTAlert_Highlights.PNG" descr="JTAlert_Highlights.PNG"/>
          <p:cNvPicPr>
            <a:picLocks noChangeAspect="1"/>
          </p:cNvPicPr>
          <p:nvPr/>
        </p:nvPicPr>
        <p:blipFill>
          <a:blip r:embed="rId3">
            <a:extLst/>
          </a:blip>
          <a:stretch>
            <a:fillRect/>
          </a:stretch>
        </p:blipFill>
        <p:spPr>
          <a:xfrm>
            <a:off x="11927996" y="3250422"/>
            <a:ext cx="12121618" cy="6928218"/>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Gradient">
  <a:themeElements>
    <a:clrScheme name="Gradient">
      <a:dk1>
        <a:srgbClr val="FF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00000"/>
          </a:lnSpc>
          <a:spcBef>
            <a:spcPts val="590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