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6"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2" d="100"/>
          <a:sy n="122" d="100"/>
        </p:scale>
        <p:origin x="-150"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C4EDAC-C110-3809-59B8-2C0747EDB6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508C0ED-8C9B-9381-E303-D46830B8C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7CD19C8A-9536-797C-9E1B-BFA111C3A1A9}"/>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F3665AE8-E806-10D3-54E4-63F72A663E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0F48BA3-1F20-4E90-6608-4515AB10F9E4}"/>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2178677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742D0-1D33-4B06-16FA-86F52AF388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F8127CD8-EC85-CC25-5087-B59D47BDAF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E2EBD44-FF82-A594-2FA4-E478774B8265}"/>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42B20E8A-1DCE-2531-C97B-D4406E725A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CE8C3D3-8C4C-8794-6BBF-1BE3F217CD01}"/>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295947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78F1B61-7C5D-210B-E6F2-A3630A7D25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6A2D506-2CFD-1694-ED0D-21FACDED81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F850810-700F-0388-D277-C7A0CB7EDB24}"/>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A26FBCEB-0CAA-514F-688F-4DD182D62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F716B45-AF39-1FE7-AEF3-94137958298A}"/>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164370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34E7CF-CB02-9149-C932-B397059376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205628C-7800-CE23-A168-2B206DC896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F77EE62-6CFA-DB9F-BC0A-770051350E0A}"/>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60A1A2CA-5DD0-04A4-F343-8025CB448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47BDE40-33B7-8D1E-1EAE-EEE613486692}"/>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2782337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8BC91D-D7CC-A848-8297-011548DED1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9CD24F2-AE51-5D09-E7FF-48AB2A943B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574F62A-C96F-F210-8696-7D21D9CDD204}"/>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18824162-659D-AEFB-1EBA-AB18D46E6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BE58A4B-4621-1058-76EA-193B2AC40AC3}"/>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215977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52452B-6A6A-1E6D-C3FD-93ACFAE7A0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989D653-617F-70A2-73BA-729AF99F5D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7BC2FC4-F191-1296-0858-71B7CF85A7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120809C-F678-1A54-6784-280374E1F504}"/>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6" name="Footer Placeholder 5">
            <a:extLst>
              <a:ext uri="{FF2B5EF4-FFF2-40B4-BE49-F238E27FC236}">
                <a16:creationId xmlns:a16="http://schemas.microsoft.com/office/drawing/2014/main" xmlns="" id="{671C2920-4FCB-C27B-2323-6D157FF81D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8820F6-7619-5D0B-C3E2-A4F5266F1489}"/>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3577636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6F83FE-D715-6246-C6FE-CBD998C1F5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9225122-A521-8E87-FD1B-26E678B457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A75753F3-9624-98CD-34EC-82FC1FC581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656B106-9F88-9227-AD30-2FB6D00C39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B76BE65-86EF-6775-A71F-BEDE3FFA2C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B506743-FFF3-8E0E-D321-D44CA3989E8A}"/>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8" name="Footer Placeholder 7">
            <a:extLst>
              <a:ext uri="{FF2B5EF4-FFF2-40B4-BE49-F238E27FC236}">
                <a16:creationId xmlns:a16="http://schemas.microsoft.com/office/drawing/2014/main" xmlns="" id="{5041F089-E3A0-958C-4492-29E9CF3219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1FA5768-2B53-BF49-75B2-7B499AD51D4F}"/>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340274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735FC9-EE82-A2B6-10A5-595CFBB664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E2E1C9C-BD25-CE91-138A-A249B433E093}"/>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4" name="Footer Placeholder 3">
            <a:extLst>
              <a:ext uri="{FF2B5EF4-FFF2-40B4-BE49-F238E27FC236}">
                <a16:creationId xmlns:a16="http://schemas.microsoft.com/office/drawing/2014/main" xmlns="" id="{EBD0BFFE-706B-EC04-DB84-1418B1067C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306EC51-14B4-48E1-7F78-F6302BAF0A94}"/>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360748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0751C8A-F5C9-A74F-E39C-D35B24EDFF44}"/>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3" name="Footer Placeholder 2">
            <a:extLst>
              <a:ext uri="{FF2B5EF4-FFF2-40B4-BE49-F238E27FC236}">
                <a16:creationId xmlns:a16="http://schemas.microsoft.com/office/drawing/2014/main" xmlns="" id="{53DD327C-8ED4-4D8B-C576-724D189301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EB32DA01-57D0-08F1-B5EA-60B6CE7134E6}"/>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1600231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071AF8-471E-8487-3BEA-1CBF0D687C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DB9182C-0F1F-5578-0435-11B54AA9F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E9CA7DA-CB03-8A31-2331-DD6DEA4208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2E21932-A2BF-D48A-7E9E-C81D5F875608}"/>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6" name="Footer Placeholder 5">
            <a:extLst>
              <a:ext uri="{FF2B5EF4-FFF2-40B4-BE49-F238E27FC236}">
                <a16:creationId xmlns:a16="http://schemas.microsoft.com/office/drawing/2014/main" xmlns="" id="{05474923-077B-EDDE-D9B0-E13045CD90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A302957-569C-B137-7410-1B3F3EA42A29}"/>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115369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617B33-A05A-B3C4-C7D1-872F70E927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22B25B6-43D6-43AB-97CB-8AACC61F2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8FFBF2B-4D0F-D6DE-5A0F-223FD74F91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ED6D03D-8E95-2E74-3781-CDD81E17D631}"/>
              </a:ext>
            </a:extLst>
          </p:cNvPr>
          <p:cNvSpPr>
            <a:spLocks noGrp="1"/>
          </p:cNvSpPr>
          <p:nvPr>
            <p:ph type="dt" sz="half" idx="10"/>
          </p:nvPr>
        </p:nvSpPr>
        <p:spPr/>
        <p:txBody>
          <a:bodyPr/>
          <a:lstStyle/>
          <a:p>
            <a:fld id="{5C145725-35C3-46B9-BD8F-6E89EE9F9C16}" type="datetimeFigureOut">
              <a:rPr lang="en-US" smtClean="0"/>
              <a:pPr/>
              <a:t>2/1/2024</a:t>
            </a:fld>
            <a:endParaRPr lang="en-US"/>
          </a:p>
        </p:txBody>
      </p:sp>
      <p:sp>
        <p:nvSpPr>
          <p:cNvPr id="6" name="Footer Placeholder 5">
            <a:extLst>
              <a:ext uri="{FF2B5EF4-FFF2-40B4-BE49-F238E27FC236}">
                <a16:creationId xmlns:a16="http://schemas.microsoft.com/office/drawing/2014/main" xmlns="" id="{1E77B781-4A26-F760-BC4F-4387B46C7D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704991A-25A9-ECD7-022F-912B1AD6D9C2}"/>
              </a:ext>
            </a:extLst>
          </p:cNvPr>
          <p:cNvSpPr>
            <a:spLocks noGrp="1"/>
          </p:cNvSpPr>
          <p:nvPr>
            <p:ph type="sldNum" sz="quarter" idx="12"/>
          </p:nvPr>
        </p:nvSpPr>
        <p:spPr/>
        <p:txBody>
          <a:body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166640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ACF02C5-3512-6CB5-14E0-0CEC829E84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669EA91-225D-A45D-536B-EF0A19E6A4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1601DC8-C18D-C93A-7C23-3D3F507434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45725-35C3-46B9-BD8F-6E89EE9F9C16}" type="datetimeFigureOut">
              <a:rPr lang="en-US" smtClean="0"/>
              <a:pPr/>
              <a:t>2/1/2024</a:t>
            </a:fld>
            <a:endParaRPr lang="en-US"/>
          </a:p>
        </p:txBody>
      </p:sp>
      <p:sp>
        <p:nvSpPr>
          <p:cNvPr id="5" name="Footer Placeholder 4">
            <a:extLst>
              <a:ext uri="{FF2B5EF4-FFF2-40B4-BE49-F238E27FC236}">
                <a16:creationId xmlns:a16="http://schemas.microsoft.com/office/drawing/2014/main" xmlns="" id="{218E04A2-F6D7-98B8-FE2E-8A0A8EC5B2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34EFE13-0740-B1B9-9E94-F77AE2E688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FAFED-F609-4A3C-8B7F-8EA36CE27720}" type="slidenum">
              <a:rPr lang="en-US" smtClean="0"/>
              <a:pPr/>
              <a:t>‹#›</a:t>
            </a:fld>
            <a:endParaRPr lang="en-US"/>
          </a:p>
        </p:txBody>
      </p:sp>
    </p:spTree>
    <p:extLst>
      <p:ext uri="{BB962C8B-B14F-4D97-AF65-F5344CB8AC3E}">
        <p14:creationId xmlns:p14="http://schemas.microsoft.com/office/powerpoint/2010/main" xmlns="" val="2911218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43226D-7DF2-5932-6391-300A0D694C11}"/>
              </a:ext>
            </a:extLst>
          </p:cNvPr>
          <p:cNvSpPr>
            <a:spLocks noGrp="1"/>
          </p:cNvSpPr>
          <p:nvPr>
            <p:ph type="ctrTitle"/>
          </p:nvPr>
        </p:nvSpPr>
        <p:spPr/>
        <p:txBody>
          <a:bodyPr>
            <a:normAutofit/>
          </a:bodyPr>
          <a:lstStyle/>
          <a:p>
            <a:r>
              <a:rPr lang="en-US" sz="6600" b="1" u="sng" dirty="0"/>
              <a:t>Community, County, State  Service</a:t>
            </a:r>
          </a:p>
        </p:txBody>
      </p:sp>
      <p:sp>
        <p:nvSpPr>
          <p:cNvPr id="3" name="Subtitle 2">
            <a:extLst>
              <a:ext uri="{FF2B5EF4-FFF2-40B4-BE49-F238E27FC236}">
                <a16:creationId xmlns:a16="http://schemas.microsoft.com/office/drawing/2014/main" xmlns="" id="{5C2EB829-A85E-E22B-8F48-4A9A51F18F7D}"/>
              </a:ext>
            </a:extLst>
          </p:cNvPr>
          <p:cNvSpPr>
            <a:spLocks noGrp="1"/>
          </p:cNvSpPr>
          <p:nvPr>
            <p:ph type="subTitle" idx="1"/>
          </p:nvPr>
        </p:nvSpPr>
        <p:spPr/>
        <p:txBody>
          <a:bodyPr>
            <a:normAutofit/>
          </a:bodyPr>
          <a:lstStyle/>
          <a:p>
            <a:r>
              <a:rPr lang="en-US" sz="3200" b="1" dirty="0"/>
              <a:t>Amateur Radio Communications in Times of Need</a:t>
            </a:r>
          </a:p>
          <a:p>
            <a:r>
              <a:rPr lang="en-US" sz="3200" b="1" dirty="0"/>
              <a:t>CERT, ARES, RACES</a:t>
            </a:r>
          </a:p>
        </p:txBody>
      </p:sp>
    </p:spTree>
    <p:extLst>
      <p:ext uri="{BB962C8B-B14F-4D97-AF65-F5344CB8AC3E}">
        <p14:creationId xmlns:p14="http://schemas.microsoft.com/office/powerpoint/2010/main" xmlns="" val="1812943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B5426-C088-E1C7-550D-21277BE4F7DB}"/>
              </a:ext>
            </a:extLst>
          </p:cNvPr>
          <p:cNvSpPr>
            <a:spLocks noGrp="1"/>
          </p:cNvSpPr>
          <p:nvPr>
            <p:ph type="title"/>
          </p:nvPr>
        </p:nvSpPr>
        <p:spPr/>
        <p:txBody>
          <a:bodyPr/>
          <a:lstStyle/>
          <a:p>
            <a:pPr algn="ctr"/>
            <a:r>
              <a:rPr lang="en-US" b="1" u="sng" dirty="0">
                <a:latin typeface="+mn-lt"/>
              </a:rPr>
              <a:t>Texas </a:t>
            </a:r>
            <a:r>
              <a:rPr lang="en-US" sz="8000" b="1" u="sng" dirty="0">
                <a:latin typeface="+mn-lt"/>
              </a:rPr>
              <a:t>RACES</a:t>
            </a:r>
            <a:r>
              <a:rPr lang="en-US" b="1" u="sng" dirty="0">
                <a:latin typeface="+mn-lt"/>
              </a:rPr>
              <a:t> Membership</a:t>
            </a:r>
          </a:p>
        </p:txBody>
      </p:sp>
      <p:sp>
        <p:nvSpPr>
          <p:cNvPr id="3" name="Content Placeholder 2">
            <a:extLst>
              <a:ext uri="{FF2B5EF4-FFF2-40B4-BE49-F238E27FC236}">
                <a16:creationId xmlns:a16="http://schemas.microsoft.com/office/drawing/2014/main" xmlns="" id="{839C32B4-C0B5-1959-67FB-6E8EA2F2BB0E}"/>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WEB </a:t>
            </a:r>
            <a:r>
              <a:rPr lang="en-US" dirty="0">
                <a:solidFill>
                  <a:srgbClr val="0070C0"/>
                </a:solidFill>
              </a:rPr>
              <a:t>www.tdem.Texas.gov/Response/RACES</a:t>
            </a:r>
          </a:p>
        </p:txBody>
      </p:sp>
    </p:spTree>
    <p:extLst>
      <p:ext uri="{BB962C8B-B14F-4D97-AF65-F5344CB8AC3E}">
        <p14:creationId xmlns:p14="http://schemas.microsoft.com/office/powerpoint/2010/main" xmlns="" val="881066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77F18A9-C634-1D54-9F42-461510FE9AEE}"/>
              </a:ext>
            </a:extLst>
          </p:cNvPr>
          <p:cNvSpPr>
            <a:spLocks noGrp="1"/>
          </p:cNvSpPr>
          <p:nvPr>
            <p:ph type="title"/>
          </p:nvPr>
        </p:nvSpPr>
        <p:spPr/>
        <p:txBody>
          <a:bodyPr/>
          <a:lstStyle/>
          <a:p>
            <a:pPr algn="ctr"/>
            <a:r>
              <a:rPr lang="en-US" sz="7200" b="1" u="sng" dirty="0">
                <a:latin typeface="+mn-lt"/>
              </a:rPr>
              <a:t>EmComm- Training</a:t>
            </a:r>
            <a:r>
              <a:rPr lang="en-US" u="sng" dirty="0"/>
              <a:t> </a:t>
            </a:r>
          </a:p>
        </p:txBody>
      </p:sp>
      <p:sp>
        <p:nvSpPr>
          <p:cNvPr id="5" name="Content Placeholder 4">
            <a:extLst>
              <a:ext uri="{FF2B5EF4-FFF2-40B4-BE49-F238E27FC236}">
                <a16:creationId xmlns:a16="http://schemas.microsoft.com/office/drawing/2014/main" xmlns="" id="{0FCA925C-9A61-A545-9BF6-6DB0C8BF7E05}"/>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5400" dirty="0"/>
              <a:t>WEB </a:t>
            </a:r>
            <a:r>
              <a:rPr lang="en-US" sz="5400" b="1" dirty="0">
                <a:solidFill>
                  <a:srgbClr val="0070C0"/>
                </a:solidFill>
              </a:rPr>
              <a:t>– www.wmcomm-training.org</a:t>
            </a:r>
          </a:p>
        </p:txBody>
      </p:sp>
    </p:spTree>
    <p:extLst>
      <p:ext uri="{BB962C8B-B14F-4D97-AF65-F5344CB8AC3E}">
        <p14:creationId xmlns:p14="http://schemas.microsoft.com/office/powerpoint/2010/main" xmlns="" val="292439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232B40-D6A7-9276-3675-C439F9745414}"/>
              </a:ext>
            </a:extLst>
          </p:cNvPr>
          <p:cNvSpPr>
            <a:spLocks noGrp="1"/>
          </p:cNvSpPr>
          <p:nvPr>
            <p:ph type="ctrTitle"/>
          </p:nvPr>
        </p:nvSpPr>
        <p:spPr>
          <a:xfrm>
            <a:off x="1524000" y="1122363"/>
            <a:ext cx="9144000" cy="772698"/>
          </a:xfrm>
        </p:spPr>
        <p:txBody>
          <a:bodyPr>
            <a:normAutofit fontScale="90000"/>
          </a:bodyPr>
          <a:lstStyle/>
          <a:p>
            <a:r>
              <a:rPr lang="en-US" sz="3600" b="1" u="sng" dirty="0">
                <a:latin typeface="+mn-lt"/>
              </a:rPr>
              <a:t>FEMA – Community Emergency Resource Team</a:t>
            </a:r>
            <a:br>
              <a:rPr lang="en-US" sz="3600" b="1" u="sng" dirty="0">
                <a:latin typeface="+mn-lt"/>
              </a:rPr>
            </a:br>
            <a:r>
              <a:rPr lang="en-US" sz="3600" b="1" u="sng" dirty="0">
                <a:latin typeface="+mn-lt"/>
              </a:rPr>
              <a:t>CERT</a:t>
            </a:r>
          </a:p>
        </p:txBody>
      </p:sp>
      <p:sp>
        <p:nvSpPr>
          <p:cNvPr id="3" name="Subtitle 2">
            <a:extLst>
              <a:ext uri="{FF2B5EF4-FFF2-40B4-BE49-F238E27FC236}">
                <a16:creationId xmlns:a16="http://schemas.microsoft.com/office/drawing/2014/main" xmlns="" id="{E6F6F4FD-6BD6-2A45-6075-E9DC837DFB47}"/>
              </a:ext>
            </a:extLst>
          </p:cNvPr>
          <p:cNvSpPr>
            <a:spLocks noGrp="1"/>
          </p:cNvSpPr>
          <p:nvPr>
            <p:ph type="subTitle" idx="1"/>
          </p:nvPr>
        </p:nvSpPr>
        <p:spPr>
          <a:xfrm>
            <a:off x="1524000" y="3124960"/>
            <a:ext cx="9144000" cy="930205"/>
          </a:xfrm>
        </p:spPr>
        <p:txBody>
          <a:bodyPr>
            <a:normAutofit fontScale="92500"/>
          </a:bodyPr>
          <a:lstStyle/>
          <a:p>
            <a:r>
              <a:rPr lang="en-US" sz="3200" b="1" dirty="0"/>
              <a:t>CERT educates &amp; trains volunteers about disaster preparedness for hazards that may occur where they live</a:t>
            </a:r>
          </a:p>
        </p:txBody>
      </p:sp>
    </p:spTree>
    <p:extLst>
      <p:ext uri="{BB962C8B-B14F-4D97-AF65-F5344CB8AC3E}">
        <p14:creationId xmlns:p14="http://schemas.microsoft.com/office/powerpoint/2010/main" xmlns="" val="2576481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D68A2-6BB4-5349-30F1-0533D18F2C4C}"/>
              </a:ext>
            </a:extLst>
          </p:cNvPr>
          <p:cNvSpPr>
            <a:spLocks noGrp="1"/>
          </p:cNvSpPr>
          <p:nvPr>
            <p:ph type="title"/>
          </p:nvPr>
        </p:nvSpPr>
        <p:spPr>
          <a:xfrm>
            <a:off x="838200" y="365125"/>
            <a:ext cx="10515600" cy="1325563"/>
          </a:xfrm>
        </p:spPr>
        <p:txBody>
          <a:bodyPr>
            <a:normAutofit/>
          </a:bodyPr>
          <a:lstStyle/>
          <a:p>
            <a:pPr algn="ctr"/>
            <a:r>
              <a:rPr lang="en-US" sz="7200" b="1" u="sng" dirty="0"/>
              <a:t>CERT Training</a:t>
            </a:r>
          </a:p>
        </p:txBody>
      </p:sp>
      <p:sp>
        <p:nvSpPr>
          <p:cNvPr id="3" name="Subtitle 2">
            <a:extLst>
              <a:ext uri="{FF2B5EF4-FFF2-40B4-BE49-F238E27FC236}">
                <a16:creationId xmlns:a16="http://schemas.microsoft.com/office/drawing/2014/main" xmlns="" id="{E4437553-03A5-303D-80D4-128E8CF36C92}"/>
              </a:ext>
            </a:extLst>
          </p:cNvPr>
          <p:cNvSpPr>
            <a:spLocks noGrp="1"/>
          </p:cNvSpPr>
          <p:nvPr>
            <p:ph idx="1"/>
          </p:nvPr>
        </p:nvSpPr>
        <p:spPr>
          <a:xfrm>
            <a:off x="838200" y="1825625"/>
            <a:ext cx="10515600" cy="4351338"/>
          </a:xfrm>
        </p:spPr>
        <p:txBody>
          <a:bodyPr>
            <a:normAutofit/>
          </a:bodyPr>
          <a:lstStyle/>
          <a:p>
            <a:pPr algn="just"/>
            <a:r>
              <a:rPr lang="en-US" sz="4000" b="1" dirty="0"/>
              <a:t>Disaster Response Skills</a:t>
            </a:r>
          </a:p>
          <a:p>
            <a:pPr lvl="1" algn="just"/>
            <a:r>
              <a:rPr lang="en-US" sz="3600" b="1" dirty="0"/>
              <a:t>Fire</a:t>
            </a:r>
          </a:p>
          <a:p>
            <a:pPr lvl="1" algn="just"/>
            <a:r>
              <a:rPr lang="en-US" sz="3600" b="1" dirty="0"/>
              <a:t>Light Search &amp; Rescue</a:t>
            </a:r>
          </a:p>
          <a:p>
            <a:pPr lvl="1" algn="just"/>
            <a:r>
              <a:rPr lang="en-US" sz="3600" b="1" dirty="0"/>
              <a:t>Team Organization</a:t>
            </a:r>
          </a:p>
          <a:p>
            <a:pPr lvl="1" algn="just"/>
            <a:r>
              <a:rPr lang="en-US" sz="3600" b="1" dirty="0"/>
              <a:t>Disaster Medical Operation</a:t>
            </a:r>
          </a:p>
          <a:p>
            <a:pPr lvl="1" algn="just"/>
            <a:endParaRPr lang="en-US" sz="3600" b="1" dirty="0"/>
          </a:p>
          <a:p>
            <a:pPr marL="457200" lvl="1" indent="0" algn="just">
              <a:buNone/>
            </a:pPr>
            <a:r>
              <a:rPr lang="en-US" sz="3600" b="1" dirty="0"/>
              <a:t>WEB – </a:t>
            </a:r>
            <a:r>
              <a:rPr lang="en-US" sz="3600" b="1" dirty="0">
                <a:solidFill>
                  <a:schemeClr val="accent1">
                    <a:lumMod val="75000"/>
                  </a:schemeClr>
                </a:solidFill>
              </a:rPr>
              <a:t>www.community.fema.gov</a:t>
            </a:r>
          </a:p>
          <a:p>
            <a:pPr marL="457200" lvl="1" indent="0" algn="just">
              <a:buNone/>
            </a:pPr>
            <a:endParaRPr lang="en-US" sz="3600" b="1" dirty="0"/>
          </a:p>
        </p:txBody>
      </p:sp>
    </p:spTree>
    <p:extLst>
      <p:ext uri="{BB962C8B-B14F-4D97-AF65-F5344CB8AC3E}">
        <p14:creationId xmlns:p14="http://schemas.microsoft.com/office/powerpoint/2010/main" xmlns="" val="246387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098D1-60E2-295C-47F0-6EBA105AD3B5}"/>
              </a:ext>
            </a:extLst>
          </p:cNvPr>
          <p:cNvSpPr>
            <a:spLocks noGrp="1"/>
          </p:cNvSpPr>
          <p:nvPr>
            <p:ph type="ctrTitle"/>
          </p:nvPr>
        </p:nvSpPr>
        <p:spPr>
          <a:xfrm>
            <a:off x="1524000" y="1122363"/>
            <a:ext cx="9144000" cy="746194"/>
          </a:xfrm>
        </p:spPr>
        <p:txBody>
          <a:bodyPr>
            <a:noAutofit/>
          </a:bodyPr>
          <a:lstStyle/>
          <a:p>
            <a:r>
              <a:rPr lang="en-US" sz="4000" b="1" u="sng" dirty="0">
                <a:latin typeface="+mn-lt"/>
              </a:rPr>
              <a:t>ARRL – Amateur Radio Emergency Service</a:t>
            </a:r>
            <a:r>
              <a:rPr lang="en-US" sz="4000" b="1" dirty="0">
                <a:latin typeface="+mn-lt"/>
              </a:rPr>
              <a:t/>
            </a:r>
            <a:br>
              <a:rPr lang="en-US" sz="4000" b="1" dirty="0">
                <a:latin typeface="+mn-lt"/>
              </a:rPr>
            </a:br>
            <a:r>
              <a:rPr lang="en-US" sz="4000" b="1" dirty="0">
                <a:solidFill>
                  <a:schemeClr val="accent1">
                    <a:lumMod val="75000"/>
                  </a:schemeClr>
                </a:solidFill>
                <a:latin typeface="+mn-lt"/>
              </a:rPr>
              <a:t>ARES</a:t>
            </a:r>
          </a:p>
        </p:txBody>
      </p:sp>
      <p:sp>
        <p:nvSpPr>
          <p:cNvPr id="3" name="Subtitle 2">
            <a:extLst>
              <a:ext uri="{FF2B5EF4-FFF2-40B4-BE49-F238E27FC236}">
                <a16:creationId xmlns:a16="http://schemas.microsoft.com/office/drawing/2014/main" xmlns="" id="{3C8F1958-9936-6823-B86E-5EC5CE8D896B}"/>
              </a:ext>
            </a:extLst>
          </p:cNvPr>
          <p:cNvSpPr>
            <a:spLocks noGrp="1"/>
          </p:cNvSpPr>
          <p:nvPr>
            <p:ph type="subTitle" idx="1"/>
          </p:nvPr>
        </p:nvSpPr>
        <p:spPr/>
        <p:txBody>
          <a:bodyPr>
            <a:normAutofit fontScale="85000" lnSpcReduction="10000"/>
          </a:bodyPr>
          <a:lstStyle/>
          <a:p>
            <a:r>
              <a:rPr lang="en-US" sz="3200" b="1" dirty="0"/>
              <a:t>ARES consists of Amateur Radio licensees who have voluntarily registered their qualifications and equipment for communications duty in the public service when disaster strikes. Training is required to participate fully in ARES.</a:t>
            </a:r>
          </a:p>
        </p:txBody>
      </p:sp>
    </p:spTree>
    <p:extLst>
      <p:ext uri="{BB962C8B-B14F-4D97-AF65-F5344CB8AC3E}">
        <p14:creationId xmlns:p14="http://schemas.microsoft.com/office/powerpoint/2010/main" xmlns="" val="406935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A092C9-2085-4904-0E2D-27D3902D01B2}"/>
              </a:ext>
            </a:extLst>
          </p:cNvPr>
          <p:cNvSpPr>
            <a:spLocks noGrp="1"/>
          </p:cNvSpPr>
          <p:nvPr>
            <p:ph type="title"/>
          </p:nvPr>
        </p:nvSpPr>
        <p:spPr/>
        <p:txBody>
          <a:bodyPr>
            <a:normAutofit/>
          </a:bodyPr>
          <a:lstStyle/>
          <a:p>
            <a:pPr algn="ctr"/>
            <a:r>
              <a:rPr lang="en-US" sz="6600" u="sng" dirty="0">
                <a:latin typeface="+mn-lt"/>
              </a:rPr>
              <a:t>ARES Required Training</a:t>
            </a:r>
          </a:p>
        </p:txBody>
      </p:sp>
      <p:sp>
        <p:nvSpPr>
          <p:cNvPr id="3" name="Content Placeholder 2">
            <a:extLst>
              <a:ext uri="{FF2B5EF4-FFF2-40B4-BE49-F238E27FC236}">
                <a16:creationId xmlns:a16="http://schemas.microsoft.com/office/drawing/2014/main" xmlns="" id="{84423316-5867-D121-2F0D-81BCF8A63F04}"/>
              </a:ext>
            </a:extLst>
          </p:cNvPr>
          <p:cNvSpPr>
            <a:spLocks noGrp="1"/>
          </p:cNvSpPr>
          <p:nvPr>
            <p:ph idx="1"/>
          </p:nvPr>
        </p:nvSpPr>
        <p:spPr/>
        <p:txBody>
          <a:bodyPr>
            <a:normAutofit/>
          </a:bodyPr>
          <a:lstStyle/>
          <a:p>
            <a:r>
              <a:rPr lang="en-US" sz="5400" b="1" dirty="0"/>
              <a:t>ARRL – EC-001-S</a:t>
            </a:r>
          </a:p>
          <a:p>
            <a:r>
              <a:rPr lang="en-US" sz="5400" b="1" dirty="0"/>
              <a:t>FEMA – IS-00100.c</a:t>
            </a:r>
          </a:p>
          <a:p>
            <a:r>
              <a:rPr lang="en-US" sz="5400" b="1" dirty="0"/>
              <a:t>FEMA – IS-00700.b</a:t>
            </a:r>
          </a:p>
          <a:p>
            <a:pPr marL="0" indent="0">
              <a:buNone/>
            </a:pPr>
            <a:endParaRPr lang="en-US" sz="5400" b="1" dirty="0"/>
          </a:p>
          <a:p>
            <a:pPr marL="0" indent="0">
              <a:buNone/>
            </a:pPr>
            <a:r>
              <a:rPr lang="en-US" sz="5400" b="1" dirty="0"/>
              <a:t>Web – </a:t>
            </a:r>
            <a:r>
              <a:rPr lang="en-US" sz="5400" b="1" dirty="0">
                <a:solidFill>
                  <a:schemeClr val="accent1">
                    <a:lumMod val="75000"/>
                  </a:schemeClr>
                </a:solidFill>
              </a:rPr>
              <a:t>www.arrl.org</a:t>
            </a:r>
          </a:p>
        </p:txBody>
      </p:sp>
    </p:spTree>
    <p:extLst>
      <p:ext uri="{BB962C8B-B14F-4D97-AF65-F5344CB8AC3E}">
        <p14:creationId xmlns:p14="http://schemas.microsoft.com/office/powerpoint/2010/main" xmlns="" val="425341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7F138E5-3E42-F13C-B398-33AC1E556F85}"/>
              </a:ext>
            </a:extLst>
          </p:cNvPr>
          <p:cNvSpPr>
            <a:spLocks noGrp="1"/>
          </p:cNvSpPr>
          <p:nvPr>
            <p:ph type="ctrTitle"/>
          </p:nvPr>
        </p:nvSpPr>
        <p:spPr>
          <a:xfrm>
            <a:off x="1364974" y="739568"/>
            <a:ext cx="9144000" cy="2255424"/>
          </a:xfrm>
        </p:spPr>
        <p:txBody>
          <a:bodyPr>
            <a:noAutofit/>
          </a:bodyPr>
          <a:lstStyle/>
          <a:p>
            <a:r>
              <a:rPr lang="en-US" sz="3600" b="1" u="sng" dirty="0">
                <a:latin typeface="+mn-lt"/>
              </a:rPr>
              <a:t>Texas Department of Emergency Management</a:t>
            </a:r>
            <a:r>
              <a:rPr lang="en-US" sz="3600" dirty="0">
                <a:latin typeface="+mn-lt"/>
              </a:rPr>
              <a:t/>
            </a:r>
            <a:br>
              <a:rPr lang="en-US" sz="3600" dirty="0">
                <a:latin typeface="+mn-lt"/>
              </a:rPr>
            </a:br>
            <a:r>
              <a:rPr lang="en-US" sz="3600" b="1" dirty="0">
                <a:latin typeface="+mn-lt"/>
              </a:rPr>
              <a:t>TDEM</a:t>
            </a:r>
            <a:r>
              <a:rPr lang="en-US" sz="3600" dirty="0">
                <a:latin typeface="+mn-lt"/>
              </a:rPr>
              <a:t/>
            </a:r>
            <a:br>
              <a:rPr lang="en-US" sz="3600" dirty="0">
                <a:latin typeface="+mn-lt"/>
              </a:rPr>
            </a:br>
            <a:r>
              <a:rPr lang="en-US" sz="4000" b="1" u="sng" dirty="0">
                <a:latin typeface="+mn-lt"/>
              </a:rPr>
              <a:t>Radio Amateur Civil Emergency Service</a:t>
            </a:r>
            <a:r>
              <a:rPr lang="en-US" sz="3600" dirty="0">
                <a:latin typeface="+mn-lt"/>
              </a:rPr>
              <a:t/>
            </a:r>
            <a:br>
              <a:rPr lang="en-US" sz="3600" dirty="0">
                <a:latin typeface="+mn-lt"/>
              </a:rPr>
            </a:br>
            <a:r>
              <a:rPr lang="en-US" sz="3600" b="1" dirty="0">
                <a:latin typeface="+mn-lt"/>
              </a:rPr>
              <a:t>RACES</a:t>
            </a:r>
          </a:p>
        </p:txBody>
      </p:sp>
      <p:sp>
        <p:nvSpPr>
          <p:cNvPr id="5" name="Subtitle 4">
            <a:extLst>
              <a:ext uri="{FF2B5EF4-FFF2-40B4-BE49-F238E27FC236}">
                <a16:creationId xmlns:a16="http://schemas.microsoft.com/office/drawing/2014/main" xmlns="" id="{2D595624-6631-DB82-2583-C1D5C599AA01}"/>
              </a:ext>
            </a:extLst>
          </p:cNvPr>
          <p:cNvSpPr>
            <a:spLocks noGrp="1"/>
          </p:cNvSpPr>
          <p:nvPr>
            <p:ph type="subTitle" idx="1"/>
          </p:nvPr>
        </p:nvSpPr>
        <p:spPr>
          <a:xfrm>
            <a:off x="1524000" y="3615289"/>
            <a:ext cx="9144000" cy="2255423"/>
          </a:xfrm>
        </p:spPr>
        <p:txBody>
          <a:bodyPr>
            <a:normAutofit fontScale="92500" lnSpcReduction="10000"/>
          </a:bodyPr>
          <a:lstStyle/>
          <a:p>
            <a:r>
              <a:rPr lang="en-US" b="1" dirty="0"/>
              <a:t>The FCC has authorized emergency management organizations to officially organize and employ radio amateurs to supplement state and local government communication systems during emergencies or disaster operations. </a:t>
            </a:r>
          </a:p>
          <a:p>
            <a:r>
              <a:rPr lang="en-US" b="1" dirty="0">
                <a:solidFill>
                  <a:srgbClr val="00B050"/>
                </a:solidFill>
              </a:rPr>
              <a:t>FCC Part 97 (97.407) allows RACES Ham Operators to operate in Civil Emergency Service should the FCC temporarily close all Amateur Radio Bands from normal operations.</a:t>
            </a:r>
          </a:p>
        </p:txBody>
      </p:sp>
    </p:spTree>
    <p:extLst>
      <p:ext uri="{BB962C8B-B14F-4D97-AF65-F5344CB8AC3E}">
        <p14:creationId xmlns:p14="http://schemas.microsoft.com/office/powerpoint/2010/main" xmlns="" val="142051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5558E6D-EDA3-EB1F-8C42-C6589FAD18F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15616" y="410817"/>
            <a:ext cx="11304105" cy="6294783"/>
          </a:xfrm>
          <a:prstGeom prst="rect">
            <a:avLst/>
          </a:prstGeom>
        </p:spPr>
      </p:pic>
    </p:spTree>
    <p:extLst>
      <p:ext uri="{BB962C8B-B14F-4D97-AF65-F5344CB8AC3E}">
        <p14:creationId xmlns:p14="http://schemas.microsoft.com/office/powerpoint/2010/main" xmlns="" val="2336768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EB76510-2D48-873A-91A4-9B97F72C5E3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8783" y="0"/>
            <a:ext cx="11993217" cy="7182677"/>
          </a:xfrm>
          <a:prstGeom prst="rect">
            <a:avLst/>
          </a:prstGeom>
        </p:spPr>
      </p:pic>
    </p:spTree>
    <p:extLst>
      <p:ext uri="{BB962C8B-B14F-4D97-AF65-F5344CB8AC3E}">
        <p14:creationId xmlns:p14="http://schemas.microsoft.com/office/powerpoint/2010/main" xmlns="" val="312821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46355F-C164-B114-37C7-7AF3C1EF4611}"/>
              </a:ext>
            </a:extLst>
          </p:cNvPr>
          <p:cNvSpPr>
            <a:spLocks noGrp="1"/>
          </p:cNvSpPr>
          <p:nvPr>
            <p:ph type="title"/>
          </p:nvPr>
        </p:nvSpPr>
        <p:spPr/>
        <p:txBody>
          <a:bodyPr/>
          <a:lstStyle/>
          <a:p>
            <a:pPr algn="ctr"/>
            <a:r>
              <a:rPr lang="en-US" b="1" u="sng" dirty="0">
                <a:latin typeface="+mn-lt"/>
              </a:rPr>
              <a:t>Texas Council of Governments</a:t>
            </a:r>
          </a:p>
        </p:txBody>
      </p:sp>
      <p:pic>
        <p:nvPicPr>
          <p:cNvPr id="4" name="Picture 3">
            <a:extLst>
              <a:ext uri="{FF2B5EF4-FFF2-40B4-BE49-F238E27FC236}">
                <a16:creationId xmlns:a16="http://schemas.microsoft.com/office/drawing/2014/main" xmlns="" id="{480079F2-7CEE-7B3D-1263-C80739414B6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72277" y="1855303"/>
            <a:ext cx="11781183" cy="4823793"/>
          </a:xfrm>
          <a:prstGeom prst="rect">
            <a:avLst/>
          </a:prstGeom>
        </p:spPr>
      </p:pic>
    </p:spTree>
    <p:extLst>
      <p:ext uri="{BB962C8B-B14F-4D97-AF65-F5344CB8AC3E}">
        <p14:creationId xmlns:p14="http://schemas.microsoft.com/office/powerpoint/2010/main" xmlns="" val="1350176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189</Words>
  <Application>Microsoft Office PowerPoint</Application>
  <PresentationFormat>Custom</PresentationFormat>
  <Paragraphs>36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Community, County, State  Service</vt:lpstr>
      <vt:lpstr>FEMA – Community Emergency Resource Team CERT</vt:lpstr>
      <vt:lpstr>CERT Training</vt:lpstr>
      <vt:lpstr>ARRL – Amateur Radio Emergency Service ARES</vt:lpstr>
      <vt:lpstr>ARES Required Training</vt:lpstr>
      <vt:lpstr>Texas Department of Emergency Management TDEM Radio Amateur Civil Emergency Service RACES</vt:lpstr>
      <vt:lpstr>Slide 7</vt:lpstr>
      <vt:lpstr>Slide 8</vt:lpstr>
      <vt:lpstr>Texas Council of Governments</vt:lpstr>
      <vt:lpstr>Texas RACES Membership</vt:lpstr>
      <vt:lpstr>EmComm- Training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 – Community Emergency Resource Team CERT</dc:title>
  <dc:creator>Greg Collins</dc:creator>
  <cp:lastModifiedBy>Don Udel</cp:lastModifiedBy>
  <cp:revision>5</cp:revision>
  <dcterms:created xsi:type="dcterms:W3CDTF">2024-01-27T02:12:20Z</dcterms:created>
  <dcterms:modified xsi:type="dcterms:W3CDTF">2024-02-01T17:53:01Z</dcterms:modified>
</cp:coreProperties>
</file>